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4" r:id="rId1"/>
  </p:sldMasterIdLst>
  <p:notesMasterIdLst>
    <p:notesMasterId r:id="rId10"/>
  </p:notesMasterIdLst>
  <p:sldIdLst>
    <p:sldId id="256" r:id="rId2"/>
    <p:sldId id="264" r:id="rId3"/>
    <p:sldId id="257" r:id="rId4"/>
    <p:sldId id="268" r:id="rId5"/>
    <p:sldId id="262" r:id="rId6"/>
    <p:sldId id="265" r:id="rId7"/>
    <p:sldId id="263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E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722"/>
  </p:normalViewPr>
  <p:slideViewPr>
    <p:cSldViewPr snapToGrid="0">
      <p:cViewPr>
        <p:scale>
          <a:sx n="99" d="100"/>
          <a:sy n="99" d="100"/>
        </p:scale>
        <p:origin x="124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15334-EB17-F145-A0B1-72909B1BB065}" type="datetimeFigureOut">
              <a:rPr lang="en-US" smtClean="0"/>
              <a:t>5/20/26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2077C-4EA3-0441-954D-EE782F4956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231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Equity is also about saying thanks and uplifting labor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52077C-4EA3-0441-954D-EE782F49569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318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3CF36-21C9-DBCA-DC01-8A5092B10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8EC808-8D00-1344-B0CC-96C567EEB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48467-8305-7117-EB18-AC13238A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4495C-9422-3495-F7E7-847E414C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905E8-F8CF-3755-7A59-38E16CCE9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70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0E6F7-4D5A-2FF6-F40B-9A0F67003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867825-02D2-11E0-34B6-B0CF79B806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E061A-5881-1133-9381-6FD1222CA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D7E27-7F10-669E-0CE7-294CF62EB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26FAC-2090-C5BF-6B7E-12AFAD2B9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96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0C34A2-1AF3-A082-1415-13177ABA53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3D3BA5-F594-596A-0872-1C7773861C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45A5C-0A69-8781-777D-E9996CDED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0C345-B9D0-C85A-5C5B-824D991F6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270C1-B284-DE14-F653-292EE333B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257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ED55-A4C5-14BB-0EA2-DE9527B06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70881-4FAC-F995-7E36-4BD176B2D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4A710-0D60-A45C-2780-0ED6EDF66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0C1B4-7B4F-8D1F-3135-15AE2EE3D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9F566-728E-6AE4-55F3-8D2765B25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68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BD817-0D0E-5E87-75D9-DDF5207A1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60ADE9-6CEE-A4EA-6A39-7AE0C3E4B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2F763-FBFE-E654-C90D-38B05D7A1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E450C-8391-08AD-3201-1BC0F83BE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87AA1-D6D5-6F3B-917B-5B8E03557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39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46C55-A8D3-D950-2FAC-E05253C33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0B977-EF7B-3129-A6F6-40E423E0B3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ED007B-48E2-DE43-5BCF-A0A54BC43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178864-761B-611D-B912-A6A637755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27E53B-9AF5-CA56-73FA-008EC8B9B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ABAFF2-1D4A-4AEE-1CE4-0D6F55E3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46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978B4-48BF-105B-549F-1B5FEE20F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CF937-5673-0155-464C-4E3E171C6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FFBC76-4A0A-6BCB-1C39-E3A0F6FBA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07E47F-27C1-78C6-B7EC-29E02E7FBC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20EB7F-4EDB-7025-B15D-D095BB48DD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28C217-A6D1-F4BD-E239-F0A4C1115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4095B7-C29E-39E1-2134-AF8F876F3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FEBBBF-9CF2-1AFD-F5A2-B12442B7D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07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2E479-982F-EACD-FF7B-DE597E453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2BB82A-27B3-9530-9A34-1CA31082C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110328-5549-26CB-88E7-9FA0F2EE3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E9619D-AA6F-2CB9-C1A6-D6529E9EC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749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947DE2-7C1C-48DE-9874-5CCEEE24F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580B6-AFE9-B127-7A2E-AF28EAE44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C8E8BE-053B-0658-0D97-B50037B12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68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5AF75-A908-3211-7BF5-86C68BC56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D9CC4-744E-B6F7-E8A3-8FC8A6A80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24AA27-8977-1500-EDF0-6F8AD4897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E77D1-DA60-D4D3-C7AE-C688D01E7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5EBC6-5016-5718-91D5-26591CCB5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76EC0-005E-5567-5044-783DAF869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306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A5C02-6D24-97BB-6527-1D34A2C7E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E324BB-45C8-9254-9310-95CD9079F7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4C598-ADFD-89EF-8B52-2D0D9A263F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BFD567-C2DB-7B3C-51EF-4C4B2B46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1C06C-1B70-871D-0FEA-818AB3913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73419-248C-154D-CDB5-B3136EBA3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4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A51407-A040-408B-67D9-65CBF2023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6929A-D839-1244-CFB7-C624107C1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D3323-AF48-ECB4-23ED-A4A2EBFA54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499401-94DE-6544-9141-CBFAFDC385F8}" type="datetimeFigureOut">
              <a:rPr lang="en-US" smtClean="0"/>
              <a:t>5/19/26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3CC88-F53C-37B9-B258-4A4523858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C71FB-1336-D4A6-DBF0-99368A2CC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908756-3D23-4C48-A7A6-81CB57AEE3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701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474555-78EC-D2F7-CC53-1A09C8A91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2"/>
                </a:solidFill>
              </a:rPr>
              <a:t>Equity Process Guide</a:t>
            </a:r>
            <a:br>
              <a:rPr lang="en-US" sz="4800" dirty="0">
                <a:solidFill>
                  <a:schemeClr val="tx2"/>
                </a:solidFill>
              </a:rPr>
            </a:br>
            <a:r>
              <a:rPr lang="en-US" sz="4800" dirty="0">
                <a:solidFill>
                  <a:schemeClr val="tx2"/>
                </a:solidFill>
              </a:rPr>
              <a:t>(the updates continue!)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AB23B2-138D-7BA6-0FAC-2CC7B9936B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160126"/>
            <a:ext cx="6105194" cy="68207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May 26, 2026</a:t>
            </a:r>
          </a:p>
        </p:txBody>
      </p:sp>
    </p:spTree>
    <p:extLst>
      <p:ext uri="{BB962C8B-B14F-4D97-AF65-F5344CB8AC3E}">
        <p14:creationId xmlns:p14="http://schemas.microsoft.com/office/powerpoint/2010/main" val="2620781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C6D79-FA0A-8D92-7577-9C3B0BEFE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6037"/>
            <a:ext cx="10515600" cy="1325563"/>
          </a:xfrm>
        </p:spPr>
        <p:txBody>
          <a:bodyPr/>
          <a:lstStyle/>
          <a:p>
            <a:r>
              <a:rPr lang="en-US" dirty="0"/>
              <a:t>Previously, on the equity process…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CB689-B50A-D6D9-A5D0-74BCAEFE2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1600"/>
            <a:ext cx="10515600" cy="3720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Curriculum Committee voted to expand </a:t>
            </a:r>
            <a:r>
              <a:rPr lang="en-US" sz="2400" dirty="0">
                <a:highlight>
                  <a:srgbClr val="B7ECC6"/>
                </a:highlight>
              </a:rPr>
              <a:t>Methods of Evaluation </a:t>
            </a:r>
            <a:r>
              <a:rPr lang="en-US" sz="2400" dirty="0"/>
              <a:t>to ask about rubrics and or examples.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Here is the language we voted for: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“The instructor is strongly encouraged to provide rubrics and/or examples of strong and/or successful assignments to clarify expectations for all students when possible and appropriate.”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2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B1D0C-7DF6-E04C-051D-3F3A090B5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Proposed Change: Adding SLO to equity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3286F-7242-1B7B-1B0B-46D43314F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 sz="2200" b="1" dirty="0">
                <a:solidFill>
                  <a:schemeClr val="dk1"/>
                </a:solidFill>
              </a:rPr>
              <a:t>What we have in Curriculum Guide </a:t>
            </a:r>
            <a:r>
              <a:rPr lang="en-US" sz="2200" dirty="0">
                <a:solidFill>
                  <a:schemeClr val="dk1"/>
                </a:solidFill>
              </a:rPr>
              <a:t>(CSLO's (STUDENT LEARNING OUTCOMES))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dk1"/>
                </a:solidFill>
              </a:rPr>
              <a:t>“Ensure each SLO uses verb-first language. Recommendations ONLY”</a:t>
            </a:r>
          </a:p>
          <a:p>
            <a:pPr marL="0" indent="0">
              <a:buNone/>
            </a:pPr>
            <a:endParaRPr lang="en-US" sz="2200" b="1" dirty="0">
              <a:solidFill>
                <a:schemeClr val="dk1"/>
              </a:solidFill>
            </a:endParaRPr>
          </a:p>
          <a:p>
            <a:pPr marL="0" indent="0">
              <a:buNone/>
            </a:pPr>
            <a:r>
              <a:rPr lang="en-US" sz="2200" b="1" dirty="0">
                <a:solidFill>
                  <a:schemeClr val="dk1"/>
                </a:solidFill>
              </a:rPr>
              <a:t>Proposed addition to Equity Process</a:t>
            </a:r>
            <a:r>
              <a:rPr lang="en-US" sz="2200" dirty="0">
                <a:solidFill>
                  <a:schemeClr val="dk1"/>
                </a:solidFill>
              </a:rPr>
              <a:t> </a:t>
            </a:r>
            <a:endParaRPr lang="en-US" sz="2200" b="1" dirty="0">
              <a:solidFill>
                <a:schemeClr val="dk1"/>
              </a:solidFill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dk1"/>
                </a:solidFill>
              </a:rPr>
              <a:t>“Instructors are encouraged to include the knowledge, skills, and abilities students may gain upon successful completion of the course.” Recommendations ONLY</a:t>
            </a:r>
          </a:p>
          <a:p>
            <a:pPr marL="0" indent="0">
              <a:buNone/>
            </a:pPr>
            <a:endParaRPr lang="en-US" sz="2200" dirty="0">
              <a:solidFill>
                <a:schemeClr val="dk1"/>
              </a:solidFill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dk1"/>
                </a:solidFill>
              </a:rPr>
              <a:t>Revisions are </a:t>
            </a:r>
            <a:r>
              <a:rPr lang="en-US" sz="2200" dirty="0">
                <a:solidFill>
                  <a:schemeClr val="dk1"/>
                </a:solidFill>
                <a:highlight>
                  <a:srgbClr val="B7ECC6"/>
                </a:highlight>
              </a:rPr>
              <a:t>recommended only</a:t>
            </a:r>
            <a:r>
              <a:rPr lang="en-US" sz="2200" dirty="0">
                <a:solidFill>
                  <a:schemeClr val="dk1"/>
                </a:solidFill>
              </a:rPr>
              <a:t>. Almost our entire Equity Process is built on recommended revisions, and this has worked well!</a:t>
            </a:r>
          </a:p>
        </p:txBody>
      </p:sp>
    </p:spTree>
    <p:extLst>
      <p:ext uri="{BB962C8B-B14F-4D97-AF65-F5344CB8AC3E}">
        <p14:creationId xmlns:p14="http://schemas.microsoft.com/office/powerpoint/2010/main" val="500422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479FC-CE1F-60EB-16E1-0CCB4E6E8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we add, we can streamline!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B9576-D532-4B1E-374B-CE160AABF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Currently, the equity process suggests that faculty consider noting the knowledge, skills, and abilities students may gain upon successful completion of the course in the </a:t>
            </a:r>
            <a:r>
              <a:rPr lang="en-US" dirty="0">
                <a:highlight>
                  <a:srgbClr val="B7ECC6"/>
                </a:highlight>
              </a:rPr>
              <a:t>course description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we add SLOs to the equity review process, I recommend we </a:t>
            </a:r>
            <a:r>
              <a:rPr lang="en-US" dirty="0">
                <a:highlight>
                  <a:srgbClr val="B7ECC6"/>
                </a:highlight>
              </a:rPr>
              <a:t>remove this from the course description section</a:t>
            </a:r>
            <a:r>
              <a:rPr lang="en-US" dirty="0"/>
              <a:t>.</a:t>
            </a:r>
          </a:p>
          <a:p>
            <a:r>
              <a:rPr lang="en-US" dirty="0"/>
              <a:t>Streamlines the process</a:t>
            </a:r>
          </a:p>
          <a:p>
            <a:r>
              <a:rPr lang="en-US" dirty="0"/>
              <a:t>Keeps the SLO section focused on outcomes</a:t>
            </a:r>
          </a:p>
        </p:txBody>
      </p:sp>
    </p:spTree>
    <p:extLst>
      <p:ext uri="{BB962C8B-B14F-4D97-AF65-F5344CB8AC3E}">
        <p14:creationId xmlns:p14="http://schemas.microsoft.com/office/powerpoint/2010/main" val="3087216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1B47E-FE6B-3B34-D222-AAE136A0A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923227" cy="1325563"/>
          </a:xfrm>
        </p:spPr>
        <p:txBody>
          <a:bodyPr/>
          <a:lstStyle/>
          <a:p>
            <a:r>
              <a:rPr lang="en-US" dirty="0"/>
              <a:t>Why propose this change: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FEC83-7096-FDEF-EEEF-ED4094396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1389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2200" b="1" dirty="0"/>
              <a:t>Chancelor's Office Guidance</a:t>
            </a:r>
            <a:r>
              <a:rPr lang="en-US" sz="2200" dirty="0"/>
              <a:t>: When developing a procedure, consider elements of the COR that may be reviewed. Language reflecting inclusion, diversity, equity, anti-racism, and accessibility can appear in the:</a:t>
            </a:r>
          </a:p>
          <a:p>
            <a:r>
              <a:rPr lang="en-US" sz="2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Description</a:t>
            </a:r>
          </a:p>
          <a:p>
            <a:r>
              <a:rPr lang="en-US" sz="22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Course Outcomes</a:t>
            </a:r>
          </a:p>
          <a:p>
            <a:r>
              <a:rPr lang="en-US" sz="2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Course Objectives (via main points of outline)</a:t>
            </a:r>
          </a:p>
          <a:p>
            <a:r>
              <a:rPr lang="en-US" sz="2200" dirty="0">
                <a:solidFill>
                  <a:srgbClr val="000000"/>
                </a:solidFill>
              </a:rPr>
              <a:t>Course Topics</a:t>
            </a:r>
          </a:p>
          <a:p>
            <a:r>
              <a:rPr lang="en-US" sz="2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Instruction Methods</a:t>
            </a:r>
          </a:p>
          <a:p>
            <a:r>
              <a:rPr lang="en-US" sz="2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Assignments</a:t>
            </a:r>
          </a:p>
          <a:p>
            <a:r>
              <a:rPr lang="en-US" sz="2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Assessment Methods</a:t>
            </a:r>
          </a:p>
          <a:p>
            <a:r>
              <a:rPr lang="en-US" sz="2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Textbooks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6FE122-F29E-9137-92D7-8D5323BFEAC7}"/>
              </a:ext>
            </a:extLst>
          </p:cNvPr>
          <p:cNvSpPr txBox="1"/>
          <p:nvPr/>
        </p:nvSpPr>
        <p:spPr>
          <a:xfrm>
            <a:off x="6857148" y="2967335"/>
            <a:ext cx="416180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Items in blue are already evaluated as part of our equity process;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Item in green is under consideration today</a:t>
            </a:r>
          </a:p>
        </p:txBody>
      </p:sp>
    </p:spTree>
    <p:extLst>
      <p:ext uri="{BB962C8B-B14F-4D97-AF65-F5344CB8AC3E}">
        <p14:creationId xmlns:p14="http://schemas.microsoft.com/office/powerpoint/2010/main" val="2207589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93BB0-DF5C-600E-2EF1-3C069F66A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propose this change: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AEE66-A876-A5AB-E8AD-F8E80D5FA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408" y="1598948"/>
            <a:ext cx="10229969" cy="4505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SLOs help students understand how a course will </a:t>
            </a:r>
            <a:r>
              <a:rPr lang="en-US" sz="2400" b="1" dirty="0"/>
              <a:t>prepare/equip </a:t>
            </a:r>
            <a:r>
              <a:rPr lang="en-US" sz="2400" dirty="0"/>
              <a:t>them for their field of study/vocation or for their academic journey more broadly. </a:t>
            </a:r>
          </a:p>
          <a:p>
            <a:r>
              <a:rPr lang="en-US" sz="2400" dirty="0"/>
              <a:t>By making this transparent, we help </a:t>
            </a:r>
            <a:r>
              <a:rPr lang="en-US" sz="2400" b="1" dirty="0"/>
              <a:t>all</a:t>
            </a:r>
            <a:r>
              <a:rPr lang="en-US" sz="2400" dirty="0"/>
              <a:t> students plan and succeed, </a:t>
            </a:r>
            <a:r>
              <a:rPr lang="en-US" sz="2400" b="1" dirty="0"/>
              <a:t>particularly students less familiar with college/higher education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By </a:t>
            </a:r>
            <a:r>
              <a:rPr lang="en-US" sz="2400" dirty="0">
                <a:highlight>
                  <a:srgbClr val="B7ECC6"/>
                </a:highlight>
              </a:rPr>
              <a:t>encouraging</a:t>
            </a:r>
            <a:r>
              <a:rPr lang="en-US" sz="2400" dirty="0"/>
              <a:t> faculty to </a:t>
            </a:r>
            <a:r>
              <a:rPr lang="en-US" sz="2400" dirty="0">
                <a:solidFill>
                  <a:schemeClr val="dk1"/>
                </a:solidFill>
              </a:rPr>
              <a:t>include the knowledge, skills, and abilities students </a:t>
            </a:r>
            <a:r>
              <a:rPr lang="en-US" sz="2400" dirty="0">
                <a:solidFill>
                  <a:schemeClr val="dk1"/>
                </a:solidFill>
                <a:highlight>
                  <a:srgbClr val="B7ECC6"/>
                </a:highlight>
              </a:rPr>
              <a:t>may</a:t>
            </a:r>
            <a:r>
              <a:rPr lang="en-US" sz="2400" dirty="0">
                <a:solidFill>
                  <a:schemeClr val="dk1"/>
                </a:solidFill>
              </a:rPr>
              <a:t> gain upon </a:t>
            </a:r>
            <a:r>
              <a:rPr lang="en-US" sz="2400" dirty="0">
                <a:solidFill>
                  <a:schemeClr val="dk1"/>
                </a:solidFill>
                <a:highlight>
                  <a:srgbClr val="B7ECC6"/>
                </a:highlight>
              </a:rPr>
              <a:t>successful</a:t>
            </a:r>
            <a:r>
              <a:rPr lang="en-US" sz="2400" dirty="0">
                <a:solidFill>
                  <a:schemeClr val="dk1"/>
                </a:solidFill>
              </a:rPr>
              <a:t> completion of the course, we help ensure transparency and equity for our students. </a:t>
            </a:r>
          </a:p>
          <a:p>
            <a:r>
              <a:rPr lang="en-US" sz="2400" dirty="0">
                <a:solidFill>
                  <a:schemeClr val="dk1"/>
                </a:solidFill>
                <a:highlight>
                  <a:srgbClr val="B7ECC6"/>
                </a:highlight>
              </a:rPr>
              <a:t>Highlighted</a:t>
            </a:r>
            <a:r>
              <a:rPr lang="en-US" sz="2400" dirty="0">
                <a:solidFill>
                  <a:schemeClr val="dk1"/>
                </a:solidFill>
              </a:rPr>
              <a:t> words demonstrate that this is recommended (not required) and up to faculty discretion. </a:t>
            </a:r>
            <a:endParaRPr lang="en-US" sz="2400" b="1" dirty="0">
              <a:solidFill>
                <a:schemeClr val="dk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402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58C45-6016-2F63-4555-A3F542B66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7404E-22E0-27CD-A1FB-E9C32BFC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8795"/>
            <a:ext cx="9988439" cy="47889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05/26/2026 – Reviewing updates today (giving everyone time to think)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06/16/2026 – I will propose a vote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Why not vote today? </a:t>
            </a:r>
          </a:p>
          <a:p>
            <a:r>
              <a:rPr lang="en-US" sz="2400" dirty="0"/>
              <a:t>I’d like to further connect with the SLO coordinator for next year, as this will interface with their role (thanks CC for this suggestion!)</a:t>
            </a:r>
          </a:p>
        </p:txBody>
      </p:sp>
    </p:spTree>
    <p:extLst>
      <p:ext uri="{BB962C8B-B14F-4D97-AF65-F5344CB8AC3E}">
        <p14:creationId xmlns:p14="http://schemas.microsoft.com/office/powerpoint/2010/main" val="1895684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012B96-5D82-F265-6A23-032CBE174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73" y="658997"/>
            <a:ext cx="9833548" cy="1325563"/>
          </a:xfrm>
        </p:spPr>
        <p:txBody>
          <a:bodyPr anchor="b">
            <a:normAutofit/>
          </a:bodyPr>
          <a:lstStyle/>
          <a:p>
            <a:r>
              <a:rPr lang="en-US" sz="4000" dirty="0"/>
              <a:t>Thank you!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D3AF4-DDAA-4E78-BC57-71D7C9030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73" y="2195053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This year has been full of equity related updates, votes, discussions, and changes to our COR review process.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Thank YOU for your patience and teamwork on this!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Only one more equity update this year </a:t>
            </a:r>
            <a:r>
              <a:rPr lang="en-US" sz="2400" dirty="0">
                <a:sym typeface="Wingdings" pitchFamily="2" charset="2"/>
              </a:rPr>
              <a:t> See you on 06/16!</a:t>
            </a:r>
            <a:endParaRPr lang="en-US" sz="24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37270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CF6A3D0999854399D06FE59F65FBA4" ma:contentTypeVersion="11" ma:contentTypeDescription="Create a new document." ma:contentTypeScope="" ma:versionID="5469fad048cedaefb3587004f78932e1">
  <xsd:schema xmlns:xsd="http://www.w3.org/2001/XMLSchema" xmlns:xs="http://www.w3.org/2001/XMLSchema" xmlns:p="http://schemas.microsoft.com/office/2006/metadata/properties" xmlns:ns2="367c6548-4ed5-4e75-8582-405d468998ca" xmlns:ns3="5e6107fb-0b7d-4ecd-b3fe-a14f650cdcb0" targetNamespace="http://schemas.microsoft.com/office/2006/metadata/properties" ma:root="true" ma:fieldsID="057163935e76cc863319e3c9f4ba3b13" ns2:_="" ns3:_="">
    <xsd:import namespace="367c6548-4ed5-4e75-8582-405d468998ca"/>
    <xsd:import namespace="5e6107fb-0b7d-4ecd-b3fe-a14f650cdc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c6548-4ed5-4e75-8582-405d468998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dd04142-adb5-47a2-b175-e583a05d10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6107fb-0b7d-4ecd-b3fe-a14f650cdcb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67d7def-a25e-4c75-9ee6-d7b4fd0fc065}" ma:internalName="TaxCatchAll" ma:showField="CatchAllData" ma:web="5e6107fb-0b7d-4ecd-b3fe-a14f650cdc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7c6548-4ed5-4e75-8582-405d468998ca">
      <Terms xmlns="http://schemas.microsoft.com/office/infopath/2007/PartnerControls"/>
    </lcf76f155ced4ddcb4097134ff3c332f>
    <TaxCatchAll xmlns="5e6107fb-0b7d-4ecd-b3fe-a14f650cdcb0" xsi:nil="true"/>
  </documentManagement>
</p:properties>
</file>

<file path=customXml/itemProps1.xml><?xml version="1.0" encoding="utf-8"?>
<ds:datastoreItem xmlns:ds="http://schemas.openxmlformats.org/officeDocument/2006/customXml" ds:itemID="{D45CF8C4-9A62-4DE8-80C4-443D364B32AC}"/>
</file>

<file path=customXml/itemProps2.xml><?xml version="1.0" encoding="utf-8"?>
<ds:datastoreItem xmlns:ds="http://schemas.openxmlformats.org/officeDocument/2006/customXml" ds:itemID="{E07E6872-8764-4F04-95FE-3EA13386792B}"/>
</file>

<file path=customXml/itemProps3.xml><?xml version="1.0" encoding="utf-8"?>
<ds:datastoreItem xmlns:ds="http://schemas.openxmlformats.org/officeDocument/2006/customXml" ds:itemID="{874E08BE-C16E-4A92-A96F-0E38B811990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</TotalTime>
  <Words>524</Words>
  <Application>Microsoft Macintosh PowerPoint</Application>
  <PresentationFormat>Widescreen</PresentationFormat>
  <Paragraphs>54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 Theme</vt:lpstr>
      <vt:lpstr>Equity Process Guide (the updates continue!)</vt:lpstr>
      <vt:lpstr>Previously, on the equity process…</vt:lpstr>
      <vt:lpstr>Proposed Change: Adding SLO to equity review</vt:lpstr>
      <vt:lpstr>If we add, we can streamline!</vt:lpstr>
      <vt:lpstr>Why propose this change:</vt:lpstr>
      <vt:lpstr>Why propose this change:</vt:lpstr>
      <vt:lpstr>Timeline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Wilker</dc:creator>
  <cp:lastModifiedBy>Sarah Wilker</cp:lastModifiedBy>
  <cp:revision>1</cp:revision>
  <dcterms:created xsi:type="dcterms:W3CDTF">2026-05-19T21:44:25Z</dcterms:created>
  <dcterms:modified xsi:type="dcterms:W3CDTF">2026-05-20T17:45:14Z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0x01010091CF6A3D0999854399D06FE59F65FBA4</vt:lpwstr>
  </property>
</Properties>
</file>