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6"/>
  </p:notesMasterIdLst>
  <p:sldIdLst>
    <p:sldId id="256" r:id="rId2"/>
    <p:sldId id="259" r:id="rId3"/>
    <p:sldId id="257"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0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D58591-9623-864A-980A-276C033921D4}" v="5" dt="2026-04-07T22:52:08.7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66"/>
    <p:restoredTop sz="94722"/>
  </p:normalViewPr>
  <p:slideViewPr>
    <p:cSldViewPr snapToGrid="0">
      <p:cViewPr varScale="1">
        <p:scale>
          <a:sx n="115" d="100"/>
          <a:sy n="115" d="100"/>
        </p:scale>
        <p:origin x="132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Wilker" userId="65f8bdfd-f5e9-4faa-a0f8-e764a336a1cb" providerId="ADAL" clId="{85283DC9-C42C-5A35-8D18-66B5A75C53C4}"/>
    <pc:docChg chg="undo custSel modSld">
      <pc:chgData name="Sarah Wilker" userId="65f8bdfd-f5e9-4faa-a0f8-e764a336a1cb" providerId="ADAL" clId="{85283DC9-C42C-5A35-8D18-66B5A75C53C4}" dt="2026-04-07T22:59:11.241" v="25" actId="114"/>
      <pc:docMkLst>
        <pc:docMk/>
      </pc:docMkLst>
      <pc:sldChg chg="modSp mod">
        <pc:chgData name="Sarah Wilker" userId="65f8bdfd-f5e9-4faa-a0f8-e764a336a1cb" providerId="ADAL" clId="{85283DC9-C42C-5A35-8D18-66B5A75C53C4}" dt="2026-04-07T22:55:51.184" v="0" actId="113"/>
        <pc:sldMkLst>
          <pc:docMk/>
          <pc:sldMk cId="2990144449" sldId="256"/>
        </pc:sldMkLst>
        <pc:spChg chg="mod">
          <ac:chgData name="Sarah Wilker" userId="65f8bdfd-f5e9-4faa-a0f8-e764a336a1cb" providerId="ADAL" clId="{85283DC9-C42C-5A35-8D18-66B5A75C53C4}" dt="2026-04-07T22:55:51.184" v="0" actId="113"/>
          <ac:spMkLst>
            <pc:docMk/>
            <pc:sldMk cId="2990144449" sldId="256"/>
            <ac:spMk id="2" creationId="{2ED04474-2EE3-EA5F-23B9-81025A2EA7CB}"/>
          </ac:spMkLst>
        </pc:spChg>
      </pc:sldChg>
      <pc:sldChg chg="modSp mod">
        <pc:chgData name="Sarah Wilker" userId="65f8bdfd-f5e9-4faa-a0f8-e764a336a1cb" providerId="ADAL" clId="{85283DC9-C42C-5A35-8D18-66B5A75C53C4}" dt="2026-04-07T22:56:18.536" v="5" actId="207"/>
        <pc:sldMkLst>
          <pc:docMk/>
          <pc:sldMk cId="729347763" sldId="257"/>
        </pc:sldMkLst>
        <pc:spChg chg="mod">
          <ac:chgData name="Sarah Wilker" userId="65f8bdfd-f5e9-4faa-a0f8-e764a336a1cb" providerId="ADAL" clId="{85283DC9-C42C-5A35-8D18-66B5A75C53C4}" dt="2026-04-07T22:56:18.536" v="5" actId="207"/>
          <ac:spMkLst>
            <pc:docMk/>
            <pc:sldMk cId="729347763" sldId="257"/>
            <ac:spMk id="3" creationId="{A0E3296A-C4DC-8CFF-CA03-6BA38DA0D5EC}"/>
          </ac:spMkLst>
        </pc:spChg>
      </pc:sldChg>
      <pc:sldChg chg="modSp mod">
        <pc:chgData name="Sarah Wilker" userId="65f8bdfd-f5e9-4faa-a0f8-e764a336a1cb" providerId="ADAL" clId="{85283DC9-C42C-5A35-8D18-66B5A75C53C4}" dt="2026-04-07T22:56:03.085" v="3" actId="2710"/>
        <pc:sldMkLst>
          <pc:docMk/>
          <pc:sldMk cId="3128190457" sldId="259"/>
        </pc:sldMkLst>
        <pc:spChg chg="mod">
          <ac:chgData name="Sarah Wilker" userId="65f8bdfd-f5e9-4faa-a0f8-e764a336a1cb" providerId="ADAL" clId="{85283DC9-C42C-5A35-8D18-66B5A75C53C4}" dt="2026-04-07T22:56:03.085" v="3" actId="2710"/>
          <ac:spMkLst>
            <pc:docMk/>
            <pc:sldMk cId="3128190457" sldId="259"/>
            <ac:spMk id="3" creationId="{7EA7BA90-4020-61D4-16EC-E2E5462F5713}"/>
          </ac:spMkLst>
        </pc:spChg>
      </pc:sldChg>
      <pc:sldChg chg="modSp mod">
        <pc:chgData name="Sarah Wilker" userId="65f8bdfd-f5e9-4faa-a0f8-e764a336a1cb" providerId="ADAL" clId="{85283DC9-C42C-5A35-8D18-66B5A75C53C4}" dt="2026-04-07T22:59:09.326" v="24" actId="114"/>
        <pc:sldMkLst>
          <pc:docMk/>
          <pc:sldMk cId="2341513932" sldId="260"/>
        </pc:sldMkLst>
        <pc:spChg chg="mod">
          <ac:chgData name="Sarah Wilker" userId="65f8bdfd-f5e9-4faa-a0f8-e764a336a1cb" providerId="ADAL" clId="{85283DC9-C42C-5A35-8D18-66B5A75C53C4}" dt="2026-04-07T22:59:09.326" v="24" actId="114"/>
          <ac:spMkLst>
            <pc:docMk/>
            <pc:sldMk cId="2341513932" sldId="260"/>
            <ac:spMk id="2" creationId="{0A724C8F-35E9-117F-A91F-A6844F04A823}"/>
          </ac:spMkLst>
        </pc:spChg>
        <pc:spChg chg="mod">
          <ac:chgData name="Sarah Wilker" userId="65f8bdfd-f5e9-4faa-a0f8-e764a336a1cb" providerId="ADAL" clId="{85283DC9-C42C-5A35-8D18-66B5A75C53C4}" dt="2026-04-07T22:56:27.115" v="6" actId="207"/>
          <ac:spMkLst>
            <pc:docMk/>
            <pc:sldMk cId="2341513932" sldId="260"/>
            <ac:spMk id="3" creationId="{FE1C5FE9-1026-BE6D-3A2F-71C73DFCC045}"/>
          </ac:spMkLst>
        </pc:spChg>
      </pc:sldChg>
      <pc:sldChg chg="modSp mod">
        <pc:chgData name="Sarah Wilker" userId="65f8bdfd-f5e9-4faa-a0f8-e764a336a1cb" providerId="ADAL" clId="{85283DC9-C42C-5A35-8D18-66B5A75C53C4}" dt="2026-04-07T22:59:11.241" v="25" actId="114"/>
        <pc:sldMkLst>
          <pc:docMk/>
          <pc:sldMk cId="1020278221" sldId="261"/>
        </pc:sldMkLst>
        <pc:spChg chg="mod">
          <ac:chgData name="Sarah Wilker" userId="65f8bdfd-f5e9-4faa-a0f8-e764a336a1cb" providerId="ADAL" clId="{85283DC9-C42C-5A35-8D18-66B5A75C53C4}" dt="2026-04-07T22:59:11.241" v="25" actId="114"/>
          <ac:spMkLst>
            <pc:docMk/>
            <pc:sldMk cId="1020278221" sldId="261"/>
            <ac:spMk id="2" creationId="{137A9F77-E1C4-2D96-3181-92BCC3BA9F71}"/>
          </ac:spMkLst>
        </pc:spChg>
      </pc:sldChg>
      <pc:sldChg chg="modSp mod">
        <pc:chgData name="Sarah Wilker" userId="65f8bdfd-f5e9-4faa-a0f8-e764a336a1cb" providerId="ADAL" clId="{85283DC9-C42C-5A35-8D18-66B5A75C53C4}" dt="2026-04-07T22:56:41.156" v="12" actId="207"/>
        <pc:sldMkLst>
          <pc:docMk/>
          <pc:sldMk cId="2207589440" sldId="262"/>
        </pc:sldMkLst>
        <pc:spChg chg="mod">
          <ac:chgData name="Sarah Wilker" userId="65f8bdfd-f5e9-4faa-a0f8-e764a336a1cb" providerId="ADAL" clId="{85283DC9-C42C-5A35-8D18-66B5A75C53C4}" dt="2026-04-07T22:56:41.156" v="12" actId="207"/>
          <ac:spMkLst>
            <pc:docMk/>
            <pc:sldMk cId="2207589440" sldId="262"/>
            <ac:spMk id="3" creationId="{865FEC83-7096-FDEF-EEEF-ED4094396ECE}"/>
          </ac:spMkLst>
        </pc:spChg>
        <pc:spChg chg="mod">
          <ac:chgData name="Sarah Wilker" userId="65f8bdfd-f5e9-4faa-a0f8-e764a336a1cb" providerId="ADAL" clId="{85283DC9-C42C-5A35-8D18-66B5A75C53C4}" dt="2026-04-07T22:56:33.925" v="9" actId="207"/>
          <ac:spMkLst>
            <pc:docMk/>
            <pc:sldMk cId="2207589440" sldId="262"/>
            <ac:spMk id="4" creationId="{236FE122-F29E-9137-92D7-8D5323BFEAC7}"/>
          </ac:spMkLst>
        </pc:spChg>
      </pc:sldChg>
      <pc:sldChg chg="modSp mod">
        <pc:chgData name="Sarah Wilker" userId="65f8bdfd-f5e9-4faa-a0f8-e764a336a1cb" providerId="ADAL" clId="{85283DC9-C42C-5A35-8D18-66B5A75C53C4}" dt="2026-04-07T22:56:51.460" v="15" actId="207"/>
        <pc:sldMkLst>
          <pc:docMk/>
          <pc:sldMk cId="3075585550" sldId="263"/>
        </pc:sldMkLst>
        <pc:spChg chg="mod">
          <ac:chgData name="Sarah Wilker" userId="65f8bdfd-f5e9-4faa-a0f8-e764a336a1cb" providerId="ADAL" clId="{85283DC9-C42C-5A35-8D18-66B5A75C53C4}" dt="2026-04-07T22:56:51.460" v="15" actId="207"/>
          <ac:spMkLst>
            <pc:docMk/>
            <pc:sldMk cId="3075585550" sldId="263"/>
            <ac:spMk id="3" creationId="{8A2E47AE-9432-BEAA-7F70-1B04AA348879}"/>
          </ac:spMkLst>
        </pc:spChg>
      </pc:sldChg>
      <pc:sldChg chg="modSp mod">
        <pc:chgData name="Sarah Wilker" userId="65f8bdfd-f5e9-4faa-a0f8-e764a336a1cb" providerId="ADAL" clId="{85283DC9-C42C-5A35-8D18-66B5A75C53C4}" dt="2026-04-07T22:57:38.781" v="23" actId="114"/>
        <pc:sldMkLst>
          <pc:docMk/>
          <pc:sldMk cId="1550213760" sldId="266"/>
        </pc:sldMkLst>
        <pc:spChg chg="mod">
          <ac:chgData name="Sarah Wilker" userId="65f8bdfd-f5e9-4faa-a0f8-e764a336a1cb" providerId="ADAL" clId="{85283DC9-C42C-5A35-8D18-66B5A75C53C4}" dt="2026-04-07T22:57:38.781" v="23" actId="114"/>
          <ac:spMkLst>
            <pc:docMk/>
            <pc:sldMk cId="1550213760" sldId="266"/>
            <ac:spMk id="5" creationId="{740D3861-B713-63D2-71EE-B2D96468215F}"/>
          </ac:spMkLst>
        </pc:spChg>
      </pc:sldChg>
      <pc:sldChg chg="modSp mod">
        <pc:chgData name="Sarah Wilker" userId="65f8bdfd-f5e9-4faa-a0f8-e764a336a1cb" providerId="ADAL" clId="{85283DC9-C42C-5A35-8D18-66B5A75C53C4}" dt="2026-04-07T22:57:07.934" v="18" actId="207"/>
        <pc:sldMkLst>
          <pc:docMk/>
          <pc:sldMk cId="594652533" sldId="267"/>
        </pc:sldMkLst>
        <pc:graphicFrameChg chg="modGraphic">
          <ac:chgData name="Sarah Wilker" userId="65f8bdfd-f5e9-4faa-a0f8-e764a336a1cb" providerId="ADAL" clId="{85283DC9-C42C-5A35-8D18-66B5A75C53C4}" dt="2026-04-07T22:57:07.934" v="18" actId="207"/>
          <ac:graphicFrameMkLst>
            <pc:docMk/>
            <pc:sldMk cId="594652533" sldId="267"/>
            <ac:graphicFrameMk id="6" creationId="{A287844A-7FF2-7BA9-8517-8F266CA4CFCC}"/>
          </ac:graphicFrameMkLst>
        </pc:graphicFrameChg>
      </pc:sldChg>
      <pc:sldChg chg="modSp mod">
        <pc:chgData name="Sarah Wilker" userId="65f8bdfd-f5e9-4faa-a0f8-e764a336a1cb" providerId="ADAL" clId="{85283DC9-C42C-5A35-8D18-66B5A75C53C4}" dt="2026-04-07T22:57:19.646" v="19" actId="207"/>
        <pc:sldMkLst>
          <pc:docMk/>
          <pc:sldMk cId="1697860692" sldId="268"/>
        </pc:sldMkLst>
        <pc:graphicFrameChg chg="modGraphic">
          <ac:chgData name="Sarah Wilker" userId="65f8bdfd-f5e9-4faa-a0f8-e764a336a1cb" providerId="ADAL" clId="{85283DC9-C42C-5A35-8D18-66B5A75C53C4}" dt="2026-04-07T22:57:19.646" v="19" actId="207"/>
          <ac:graphicFrameMkLst>
            <pc:docMk/>
            <pc:sldMk cId="1697860692" sldId="268"/>
            <ac:graphicFrameMk id="4" creationId="{EB498D51-2079-7A4F-D118-E2608B0B4481}"/>
          </ac:graphicFrameMkLst>
        </pc:graphicFrameChg>
      </pc:sldChg>
      <pc:sldChg chg="modSp mod">
        <pc:chgData name="Sarah Wilker" userId="65f8bdfd-f5e9-4faa-a0f8-e764a336a1cb" providerId="ADAL" clId="{85283DC9-C42C-5A35-8D18-66B5A75C53C4}" dt="2026-04-07T22:57:28.871" v="21" actId="207"/>
        <pc:sldMkLst>
          <pc:docMk/>
          <pc:sldMk cId="4214167905" sldId="269"/>
        </pc:sldMkLst>
        <pc:graphicFrameChg chg="modGraphic">
          <ac:chgData name="Sarah Wilker" userId="65f8bdfd-f5e9-4faa-a0f8-e764a336a1cb" providerId="ADAL" clId="{85283DC9-C42C-5A35-8D18-66B5A75C53C4}" dt="2026-04-07T22:57:28.871" v="21" actId="207"/>
          <ac:graphicFrameMkLst>
            <pc:docMk/>
            <pc:sldMk cId="4214167905" sldId="269"/>
            <ac:graphicFrameMk id="4" creationId="{B777D35A-D38D-B748-2881-4C721916351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2083E1-FC78-EF46-9295-E5E8136E266E}" type="datetimeFigureOut">
              <a:rPr lang="en-US" smtClean="0"/>
              <a:t>4/7/26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F8BAC2-51B8-5B49-959D-63ECD70EE00A}" type="slidenum">
              <a:rPr lang="en-US" smtClean="0"/>
              <a:t>‹#›</a:t>
            </a:fld>
            <a:endParaRPr lang="en-US" dirty="0"/>
          </a:p>
        </p:txBody>
      </p:sp>
    </p:spTree>
    <p:extLst>
      <p:ext uri="{BB962C8B-B14F-4D97-AF65-F5344CB8AC3E}">
        <p14:creationId xmlns:p14="http://schemas.microsoft.com/office/powerpoint/2010/main" val="1897635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F8BAC2-51B8-5B49-959D-63ECD70EE00A}" type="slidenum">
              <a:rPr lang="en-US" smtClean="0"/>
              <a:t>10</a:t>
            </a:fld>
            <a:endParaRPr lang="en-US" dirty="0"/>
          </a:p>
        </p:txBody>
      </p:sp>
    </p:spTree>
    <p:extLst>
      <p:ext uri="{BB962C8B-B14F-4D97-AF65-F5344CB8AC3E}">
        <p14:creationId xmlns:p14="http://schemas.microsoft.com/office/powerpoint/2010/main" val="3797234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F8BAC2-51B8-5B49-959D-63ECD70EE00A}" type="slidenum">
              <a:rPr lang="en-US" smtClean="0"/>
              <a:t>12</a:t>
            </a:fld>
            <a:endParaRPr lang="en-US" dirty="0"/>
          </a:p>
        </p:txBody>
      </p:sp>
    </p:spTree>
    <p:extLst>
      <p:ext uri="{BB962C8B-B14F-4D97-AF65-F5344CB8AC3E}">
        <p14:creationId xmlns:p14="http://schemas.microsoft.com/office/powerpoint/2010/main" val="3048222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F8BAC2-51B8-5B49-959D-63ECD70EE00A}" type="slidenum">
              <a:rPr lang="en-US" smtClean="0"/>
              <a:t>13</a:t>
            </a:fld>
            <a:endParaRPr lang="en-US" dirty="0"/>
          </a:p>
        </p:txBody>
      </p:sp>
    </p:spTree>
    <p:extLst>
      <p:ext uri="{BB962C8B-B14F-4D97-AF65-F5344CB8AC3E}">
        <p14:creationId xmlns:p14="http://schemas.microsoft.com/office/powerpoint/2010/main" val="218469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F8BAC2-51B8-5B49-959D-63ECD70EE00A}" type="slidenum">
              <a:rPr lang="en-US" smtClean="0"/>
              <a:t>14</a:t>
            </a:fld>
            <a:endParaRPr lang="en-US" dirty="0"/>
          </a:p>
        </p:txBody>
      </p:sp>
    </p:spTree>
    <p:extLst>
      <p:ext uri="{BB962C8B-B14F-4D97-AF65-F5344CB8AC3E}">
        <p14:creationId xmlns:p14="http://schemas.microsoft.com/office/powerpoint/2010/main" val="1093130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EC5AA-0FC5-45D5-E74E-64D31AB697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73EE6B-A321-B488-EB8C-4163FA612B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1828D7-EF76-11FE-27DC-2419E4AFED91}"/>
              </a:ext>
            </a:extLst>
          </p:cNvPr>
          <p:cNvSpPr>
            <a:spLocks noGrp="1"/>
          </p:cNvSpPr>
          <p:nvPr>
            <p:ph type="dt" sz="half" idx="10"/>
          </p:nvPr>
        </p:nvSpPr>
        <p:spPr/>
        <p:txBody>
          <a:bodyPr/>
          <a:lstStyle/>
          <a:p>
            <a:fld id="{6E9AA813-105B-E54B-9693-C57507D0A8E5}" type="datetimeFigureOut">
              <a:rPr lang="en-US" smtClean="0"/>
              <a:t>4/7/26</a:t>
            </a:fld>
            <a:endParaRPr lang="en-US" dirty="0"/>
          </a:p>
        </p:txBody>
      </p:sp>
      <p:sp>
        <p:nvSpPr>
          <p:cNvPr id="5" name="Footer Placeholder 4">
            <a:extLst>
              <a:ext uri="{FF2B5EF4-FFF2-40B4-BE49-F238E27FC236}">
                <a16:creationId xmlns:a16="http://schemas.microsoft.com/office/drawing/2014/main" id="{7EB36B26-060B-C45D-5176-8DBFFC1CC2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9D2A803-81D6-142B-72E1-0519FA336776}"/>
              </a:ext>
            </a:extLst>
          </p:cNvPr>
          <p:cNvSpPr>
            <a:spLocks noGrp="1"/>
          </p:cNvSpPr>
          <p:nvPr>
            <p:ph type="sldNum" sz="quarter" idx="12"/>
          </p:nvPr>
        </p:nvSpPr>
        <p:spPr/>
        <p:txBody>
          <a:bodyPr/>
          <a:lstStyle/>
          <a:p>
            <a:fld id="{5F9E0F06-19FA-BD48-8AE4-D4136EE69B6F}" type="slidenum">
              <a:rPr lang="en-US" smtClean="0"/>
              <a:t>‹#›</a:t>
            </a:fld>
            <a:endParaRPr lang="en-US" dirty="0"/>
          </a:p>
        </p:txBody>
      </p:sp>
    </p:spTree>
    <p:extLst>
      <p:ext uri="{BB962C8B-B14F-4D97-AF65-F5344CB8AC3E}">
        <p14:creationId xmlns:p14="http://schemas.microsoft.com/office/powerpoint/2010/main" val="1272825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D32B5-A132-4A09-3588-BC07FDFDA31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838F66-2318-B05F-1E3F-2FEC0CC263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BFF695-9F5A-20B5-1CA3-78D58466C5B3}"/>
              </a:ext>
            </a:extLst>
          </p:cNvPr>
          <p:cNvSpPr>
            <a:spLocks noGrp="1"/>
          </p:cNvSpPr>
          <p:nvPr>
            <p:ph type="dt" sz="half" idx="10"/>
          </p:nvPr>
        </p:nvSpPr>
        <p:spPr/>
        <p:txBody>
          <a:bodyPr/>
          <a:lstStyle/>
          <a:p>
            <a:fld id="{6E9AA813-105B-E54B-9693-C57507D0A8E5}" type="datetimeFigureOut">
              <a:rPr lang="en-US" smtClean="0"/>
              <a:t>4/7/26</a:t>
            </a:fld>
            <a:endParaRPr lang="en-US" dirty="0"/>
          </a:p>
        </p:txBody>
      </p:sp>
      <p:sp>
        <p:nvSpPr>
          <p:cNvPr id="5" name="Footer Placeholder 4">
            <a:extLst>
              <a:ext uri="{FF2B5EF4-FFF2-40B4-BE49-F238E27FC236}">
                <a16:creationId xmlns:a16="http://schemas.microsoft.com/office/drawing/2014/main" id="{6BEF9C32-8146-A22E-CC62-4E006B99994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F6BBBDB-9A7D-0219-4416-672229445A80}"/>
              </a:ext>
            </a:extLst>
          </p:cNvPr>
          <p:cNvSpPr>
            <a:spLocks noGrp="1"/>
          </p:cNvSpPr>
          <p:nvPr>
            <p:ph type="sldNum" sz="quarter" idx="12"/>
          </p:nvPr>
        </p:nvSpPr>
        <p:spPr/>
        <p:txBody>
          <a:bodyPr/>
          <a:lstStyle/>
          <a:p>
            <a:fld id="{5F9E0F06-19FA-BD48-8AE4-D4136EE69B6F}" type="slidenum">
              <a:rPr lang="en-US" smtClean="0"/>
              <a:t>‹#›</a:t>
            </a:fld>
            <a:endParaRPr lang="en-US" dirty="0"/>
          </a:p>
        </p:txBody>
      </p:sp>
    </p:spTree>
    <p:extLst>
      <p:ext uri="{BB962C8B-B14F-4D97-AF65-F5344CB8AC3E}">
        <p14:creationId xmlns:p14="http://schemas.microsoft.com/office/powerpoint/2010/main" val="1129567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8190D6-199D-4C99-7133-17B94B56F4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D3731B-29E7-AB6D-60DD-F30244BE85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105000-D23F-B4A2-0500-95B6DC410A3C}"/>
              </a:ext>
            </a:extLst>
          </p:cNvPr>
          <p:cNvSpPr>
            <a:spLocks noGrp="1"/>
          </p:cNvSpPr>
          <p:nvPr>
            <p:ph type="dt" sz="half" idx="10"/>
          </p:nvPr>
        </p:nvSpPr>
        <p:spPr/>
        <p:txBody>
          <a:bodyPr/>
          <a:lstStyle/>
          <a:p>
            <a:fld id="{6E9AA813-105B-E54B-9693-C57507D0A8E5}" type="datetimeFigureOut">
              <a:rPr lang="en-US" smtClean="0"/>
              <a:t>4/7/26</a:t>
            </a:fld>
            <a:endParaRPr lang="en-US" dirty="0"/>
          </a:p>
        </p:txBody>
      </p:sp>
      <p:sp>
        <p:nvSpPr>
          <p:cNvPr id="5" name="Footer Placeholder 4">
            <a:extLst>
              <a:ext uri="{FF2B5EF4-FFF2-40B4-BE49-F238E27FC236}">
                <a16:creationId xmlns:a16="http://schemas.microsoft.com/office/drawing/2014/main" id="{E6C6F25F-0AF1-C9BA-CDC3-FA2ABF1FC59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B495CFF-3F4C-3945-8E15-725F46B0AA7F}"/>
              </a:ext>
            </a:extLst>
          </p:cNvPr>
          <p:cNvSpPr>
            <a:spLocks noGrp="1"/>
          </p:cNvSpPr>
          <p:nvPr>
            <p:ph type="sldNum" sz="quarter" idx="12"/>
          </p:nvPr>
        </p:nvSpPr>
        <p:spPr/>
        <p:txBody>
          <a:bodyPr/>
          <a:lstStyle/>
          <a:p>
            <a:fld id="{5F9E0F06-19FA-BD48-8AE4-D4136EE69B6F}" type="slidenum">
              <a:rPr lang="en-US" smtClean="0"/>
              <a:t>‹#›</a:t>
            </a:fld>
            <a:endParaRPr lang="en-US" dirty="0"/>
          </a:p>
        </p:txBody>
      </p:sp>
    </p:spTree>
    <p:extLst>
      <p:ext uri="{BB962C8B-B14F-4D97-AF65-F5344CB8AC3E}">
        <p14:creationId xmlns:p14="http://schemas.microsoft.com/office/powerpoint/2010/main" val="3759553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3157-5F43-3FB3-80DA-EAB4096BAC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83D7A7-3C96-C4DF-8947-3FBEFA45E0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C75E13-A3C4-66DF-F527-490BE9B21C3E}"/>
              </a:ext>
            </a:extLst>
          </p:cNvPr>
          <p:cNvSpPr>
            <a:spLocks noGrp="1"/>
          </p:cNvSpPr>
          <p:nvPr>
            <p:ph type="dt" sz="half" idx="10"/>
          </p:nvPr>
        </p:nvSpPr>
        <p:spPr/>
        <p:txBody>
          <a:bodyPr/>
          <a:lstStyle/>
          <a:p>
            <a:fld id="{6E9AA813-105B-E54B-9693-C57507D0A8E5}" type="datetimeFigureOut">
              <a:rPr lang="en-US" smtClean="0"/>
              <a:t>4/7/26</a:t>
            </a:fld>
            <a:endParaRPr lang="en-US" dirty="0"/>
          </a:p>
        </p:txBody>
      </p:sp>
      <p:sp>
        <p:nvSpPr>
          <p:cNvPr id="5" name="Footer Placeholder 4">
            <a:extLst>
              <a:ext uri="{FF2B5EF4-FFF2-40B4-BE49-F238E27FC236}">
                <a16:creationId xmlns:a16="http://schemas.microsoft.com/office/drawing/2014/main" id="{D16AE021-8D7E-9596-8D5D-5367533E6D0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00C43D7-EA60-9712-181E-66B7FB0352EB}"/>
              </a:ext>
            </a:extLst>
          </p:cNvPr>
          <p:cNvSpPr>
            <a:spLocks noGrp="1"/>
          </p:cNvSpPr>
          <p:nvPr>
            <p:ph type="sldNum" sz="quarter" idx="12"/>
          </p:nvPr>
        </p:nvSpPr>
        <p:spPr/>
        <p:txBody>
          <a:bodyPr/>
          <a:lstStyle/>
          <a:p>
            <a:fld id="{5F9E0F06-19FA-BD48-8AE4-D4136EE69B6F}" type="slidenum">
              <a:rPr lang="en-US" smtClean="0"/>
              <a:t>‹#›</a:t>
            </a:fld>
            <a:endParaRPr lang="en-US" dirty="0"/>
          </a:p>
        </p:txBody>
      </p:sp>
    </p:spTree>
    <p:extLst>
      <p:ext uri="{BB962C8B-B14F-4D97-AF65-F5344CB8AC3E}">
        <p14:creationId xmlns:p14="http://schemas.microsoft.com/office/powerpoint/2010/main" val="1915613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18AE4-9AC1-118B-035A-58834B5FC5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23377AE-12C5-CA04-665B-DEF20BACABC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CC34B9-4128-A5E1-53C1-96F009E630B2}"/>
              </a:ext>
            </a:extLst>
          </p:cNvPr>
          <p:cNvSpPr>
            <a:spLocks noGrp="1"/>
          </p:cNvSpPr>
          <p:nvPr>
            <p:ph type="dt" sz="half" idx="10"/>
          </p:nvPr>
        </p:nvSpPr>
        <p:spPr/>
        <p:txBody>
          <a:bodyPr/>
          <a:lstStyle/>
          <a:p>
            <a:fld id="{6E9AA813-105B-E54B-9693-C57507D0A8E5}" type="datetimeFigureOut">
              <a:rPr lang="en-US" smtClean="0"/>
              <a:t>4/7/26</a:t>
            </a:fld>
            <a:endParaRPr lang="en-US" dirty="0"/>
          </a:p>
        </p:txBody>
      </p:sp>
      <p:sp>
        <p:nvSpPr>
          <p:cNvPr id="5" name="Footer Placeholder 4">
            <a:extLst>
              <a:ext uri="{FF2B5EF4-FFF2-40B4-BE49-F238E27FC236}">
                <a16:creationId xmlns:a16="http://schemas.microsoft.com/office/drawing/2014/main" id="{5FA6E273-3C65-F628-5753-E66E98E4562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094D6C8-2E10-2D45-9598-554D39C1B765}"/>
              </a:ext>
            </a:extLst>
          </p:cNvPr>
          <p:cNvSpPr>
            <a:spLocks noGrp="1"/>
          </p:cNvSpPr>
          <p:nvPr>
            <p:ph type="sldNum" sz="quarter" idx="12"/>
          </p:nvPr>
        </p:nvSpPr>
        <p:spPr/>
        <p:txBody>
          <a:bodyPr/>
          <a:lstStyle/>
          <a:p>
            <a:fld id="{5F9E0F06-19FA-BD48-8AE4-D4136EE69B6F}" type="slidenum">
              <a:rPr lang="en-US" smtClean="0"/>
              <a:t>‹#›</a:t>
            </a:fld>
            <a:endParaRPr lang="en-US" dirty="0"/>
          </a:p>
        </p:txBody>
      </p:sp>
    </p:spTree>
    <p:extLst>
      <p:ext uri="{BB962C8B-B14F-4D97-AF65-F5344CB8AC3E}">
        <p14:creationId xmlns:p14="http://schemas.microsoft.com/office/powerpoint/2010/main" val="2036229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3196F-22B1-7B64-CFB5-E6C2E5F989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4CCF0A-31BA-683F-C88A-3449703C48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99A61A6-1832-7AD7-59B1-1502ADF2E1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E5B6F8A-A46C-8885-F2F4-0689C60F451F}"/>
              </a:ext>
            </a:extLst>
          </p:cNvPr>
          <p:cNvSpPr>
            <a:spLocks noGrp="1"/>
          </p:cNvSpPr>
          <p:nvPr>
            <p:ph type="dt" sz="half" idx="10"/>
          </p:nvPr>
        </p:nvSpPr>
        <p:spPr/>
        <p:txBody>
          <a:bodyPr/>
          <a:lstStyle/>
          <a:p>
            <a:fld id="{6E9AA813-105B-E54B-9693-C57507D0A8E5}" type="datetimeFigureOut">
              <a:rPr lang="en-US" smtClean="0"/>
              <a:t>4/7/26</a:t>
            </a:fld>
            <a:endParaRPr lang="en-US" dirty="0"/>
          </a:p>
        </p:txBody>
      </p:sp>
      <p:sp>
        <p:nvSpPr>
          <p:cNvPr id="6" name="Footer Placeholder 5">
            <a:extLst>
              <a:ext uri="{FF2B5EF4-FFF2-40B4-BE49-F238E27FC236}">
                <a16:creationId xmlns:a16="http://schemas.microsoft.com/office/drawing/2014/main" id="{C2C732EE-070D-5F23-6B5B-F72DB1D53C9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C8B372B-5E92-4E58-E905-4C7188FED9FB}"/>
              </a:ext>
            </a:extLst>
          </p:cNvPr>
          <p:cNvSpPr>
            <a:spLocks noGrp="1"/>
          </p:cNvSpPr>
          <p:nvPr>
            <p:ph type="sldNum" sz="quarter" idx="12"/>
          </p:nvPr>
        </p:nvSpPr>
        <p:spPr/>
        <p:txBody>
          <a:bodyPr/>
          <a:lstStyle/>
          <a:p>
            <a:fld id="{5F9E0F06-19FA-BD48-8AE4-D4136EE69B6F}" type="slidenum">
              <a:rPr lang="en-US" smtClean="0"/>
              <a:t>‹#›</a:t>
            </a:fld>
            <a:endParaRPr lang="en-US" dirty="0"/>
          </a:p>
        </p:txBody>
      </p:sp>
    </p:spTree>
    <p:extLst>
      <p:ext uri="{BB962C8B-B14F-4D97-AF65-F5344CB8AC3E}">
        <p14:creationId xmlns:p14="http://schemas.microsoft.com/office/powerpoint/2010/main" val="1206073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66E56-1808-F5CC-A95F-B7C0347AB1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62D0DB-4599-1557-A4E7-BC3B3AFB73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3AD09B-3842-0FE5-4834-A71CF89EA0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D4F8A8-CDFE-3B0F-6F6E-0BFA79FCB9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F7539B-8BA3-C892-AC4B-3BF50CAE3C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A06A38-FBA7-19B6-36F7-B04673B2CB07}"/>
              </a:ext>
            </a:extLst>
          </p:cNvPr>
          <p:cNvSpPr>
            <a:spLocks noGrp="1"/>
          </p:cNvSpPr>
          <p:nvPr>
            <p:ph type="dt" sz="half" idx="10"/>
          </p:nvPr>
        </p:nvSpPr>
        <p:spPr/>
        <p:txBody>
          <a:bodyPr/>
          <a:lstStyle/>
          <a:p>
            <a:fld id="{6E9AA813-105B-E54B-9693-C57507D0A8E5}" type="datetimeFigureOut">
              <a:rPr lang="en-US" smtClean="0"/>
              <a:t>4/7/26</a:t>
            </a:fld>
            <a:endParaRPr lang="en-US" dirty="0"/>
          </a:p>
        </p:txBody>
      </p:sp>
      <p:sp>
        <p:nvSpPr>
          <p:cNvPr id="8" name="Footer Placeholder 7">
            <a:extLst>
              <a:ext uri="{FF2B5EF4-FFF2-40B4-BE49-F238E27FC236}">
                <a16:creationId xmlns:a16="http://schemas.microsoft.com/office/drawing/2014/main" id="{6BCF2962-C808-4E4D-DCE5-A38F44BBA4F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091FA79-392F-E586-9530-E645FF451637}"/>
              </a:ext>
            </a:extLst>
          </p:cNvPr>
          <p:cNvSpPr>
            <a:spLocks noGrp="1"/>
          </p:cNvSpPr>
          <p:nvPr>
            <p:ph type="sldNum" sz="quarter" idx="12"/>
          </p:nvPr>
        </p:nvSpPr>
        <p:spPr/>
        <p:txBody>
          <a:bodyPr/>
          <a:lstStyle/>
          <a:p>
            <a:fld id="{5F9E0F06-19FA-BD48-8AE4-D4136EE69B6F}" type="slidenum">
              <a:rPr lang="en-US" smtClean="0"/>
              <a:t>‹#›</a:t>
            </a:fld>
            <a:endParaRPr lang="en-US" dirty="0"/>
          </a:p>
        </p:txBody>
      </p:sp>
    </p:spTree>
    <p:extLst>
      <p:ext uri="{BB962C8B-B14F-4D97-AF65-F5344CB8AC3E}">
        <p14:creationId xmlns:p14="http://schemas.microsoft.com/office/powerpoint/2010/main" val="4138563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D35F0-286C-2450-5F60-20EDEA4C265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9BA312-6830-7D05-DA2E-DFD6F50193CC}"/>
              </a:ext>
            </a:extLst>
          </p:cNvPr>
          <p:cNvSpPr>
            <a:spLocks noGrp="1"/>
          </p:cNvSpPr>
          <p:nvPr>
            <p:ph type="dt" sz="half" idx="10"/>
          </p:nvPr>
        </p:nvSpPr>
        <p:spPr/>
        <p:txBody>
          <a:bodyPr/>
          <a:lstStyle/>
          <a:p>
            <a:fld id="{6E9AA813-105B-E54B-9693-C57507D0A8E5}" type="datetimeFigureOut">
              <a:rPr lang="en-US" smtClean="0"/>
              <a:t>4/7/26</a:t>
            </a:fld>
            <a:endParaRPr lang="en-US" dirty="0"/>
          </a:p>
        </p:txBody>
      </p:sp>
      <p:sp>
        <p:nvSpPr>
          <p:cNvPr id="4" name="Footer Placeholder 3">
            <a:extLst>
              <a:ext uri="{FF2B5EF4-FFF2-40B4-BE49-F238E27FC236}">
                <a16:creationId xmlns:a16="http://schemas.microsoft.com/office/drawing/2014/main" id="{47F6FF0D-6FC6-8AE6-BEF9-B66095FA7D2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59DF4BB-8E29-44A0-A716-FACC34778080}"/>
              </a:ext>
            </a:extLst>
          </p:cNvPr>
          <p:cNvSpPr>
            <a:spLocks noGrp="1"/>
          </p:cNvSpPr>
          <p:nvPr>
            <p:ph type="sldNum" sz="quarter" idx="12"/>
          </p:nvPr>
        </p:nvSpPr>
        <p:spPr/>
        <p:txBody>
          <a:bodyPr/>
          <a:lstStyle/>
          <a:p>
            <a:fld id="{5F9E0F06-19FA-BD48-8AE4-D4136EE69B6F}" type="slidenum">
              <a:rPr lang="en-US" smtClean="0"/>
              <a:t>‹#›</a:t>
            </a:fld>
            <a:endParaRPr lang="en-US" dirty="0"/>
          </a:p>
        </p:txBody>
      </p:sp>
    </p:spTree>
    <p:extLst>
      <p:ext uri="{BB962C8B-B14F-4D97-AF65-F5344CB8AC3E}">
        <p14:creationId xmlns:p14="http://schemas.microsoft.com/office/powerpoint/2010/main" val="22546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068836-FF92-3962-DC86-BAAB9575611E}"/>
              </a:ext>
            </a:extLst>
          </p:cNvPr>
          <p:cNvSpPr>
            <a:spLocks noGrp="1"/>
          </p:cNvSpPr>
          <p:nvPr>
            <p:ph type="dt" sz="half" idx="10"/>
          </p:nvPr>
        </p:nvSpPr>
        <p:spPr/>
        <p:txBody>
          <a:bodyPr/>
          <a:lstStyle/>
          <a:p>
            <a:fld id="{6E9AA813-105B-E54B-9693-C57507D0A8E5}" type="datetimeFigureOut">
              <a:rPr lang="en-US" smtClean="0"/>
              <a:t>4/7/26</a:t>
            </a:fld>
            <a:endParaRPr lang="en-US" dirty="0"/>
          </a:p>
        </p:txBody>
      </p:sp>
      <p:sp>
        <p:nvSpPr>
          <p:cNvPr id="3" name="Footer Placeholder 2">
            <a:extLst>
              <a:ext uri="{FF2B5EF4-FFF2-40B4-BE49-F238E27FC236}">
                <a16:creationId xmlns:a16="http://schemas.microsoft.com/office/drawing/2014/main" id="{3FBAB91D-1F75-B0FB-9CA4-03C3F26BABA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C3544D4-B862-CE93-161C-6982AE444827}"/>
              </a:ext>
            </a:extLst>
          </p:cNvPr>
          <p:cNvSpPr>
            <a:spLocks noGrp="1"/>
          </p:cNvSpPr>
          <p:nvPr>
            <p:ph type="sldNum" sz="quarter" idx="12"/>
          </p:nvPr>
        </p:nvSpPr>
        <p:spPr/>
        <p:txBody>
          <a:bodyPr/>
          <a:lstStyle/>
          <a:p>
            <a:fld id="{5F9E0F06-19FA-BD48-8AE4-D4136EE69B6F}" type="slidenum">
              <a:rPr lang="en-US" smtClean="0"/>
              <a:t>‹#›</a:t>
            </a:fld>
            <a:endParaRPr lang="en-US" dirty="0"/>
          </a:p>
        </p:txBody>
      </p:sp>
    </p:spTree>
    <p:extLst>
      <p:ext uri="{BB962C8B-B14F-4D97-AF65-F5344CB8AC3E}">
        <p14:creationId xmlns:p14="http://schemas.microsoft.com/office/powerpoint/2010/main" val="1565108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CC838-040F-41D3-4DA4-C77EE0A27E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AEF0871-8DE1-7ABE-DB12-05590AC5DE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4E48A5-1DA5-192A-4004-2ED85E8205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27B6DF-715D-4167-FD20-B6CA2814F59B}"/>
              </a:ext>
            </a:extLst>
          </p:cNvPr>
          <p:cNvSpPr>
            <a:spLocks noGrp="1"/>
          </p:cNvSpPr>
          <p:nvPr>
            <p:ph type="dt" sz="half" idx="10"/>
          </p:nvPr>
        </p:nvSpPr>
        <p:spPr/>
        <p:txBody>
          <a:bodyPr/>
          <a:lstStyle/>
          <a:p>
            <a:fld id="{6E9AA813-105B-E54B-9693-C57507D0A8E5}" type="datetimeFigureOut">
              <a:rPr lang="en-US" smtClean="0"/>
              <a:t>4/7/26</a:t>
            </a:fld>
            <a:endParaRPr lang="en-US" dirty="0"/>
          </a:p>
        </p:txBody>
      </p:sp>
      <p:sp>
        <p:nvSpPr>
          <p:cNvPr id="6" name="Footer Placeholder 5">
            <a:extLst>
              <a:ext uri="{FF2B5EF4-FFF2-40B4-BE49-F238E27FC236}">
                <a16:creationId xmlns:a16="http://schemas.microsoft.com/office/drawing/2014/main" id="{8ACFF945-C43E-B2B0-271F-8F61F6030E6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02B255A-3CAE-D6F8-1854-1D63458FF309}"/>
              </a:ext>
            </a:extLst>
          </p:cNvPr>
          <p:cNvSpPr>
            <a:spLocks noGrp="1"/>
          </p:cNvSpPr>
          <p:nvPr>
            <p:ph type="sldNum" sz="quarter" idx="12"/>
          </p:nvPr>
        </p:nvSpPr>
        <p:spPr/>
        <p:txBody>
          <a:bodyPr/>
          <a:lstStyle/>
          <a:p>
            <a:fld id="{5F9E0F06-19FA-BD48-8AE4-D4136EE69B6F}" type="slidenum">
              <a:rPr lang="en-US" smtClean="0"/>
              <a:t>‹#›</a:t>
            </a:fld>
            <a:endParaRPr lang="en-US" dirty="0"/>
          </a:p>
        </p:txBody>
      </p:sp>
    </p:spTree>
    <p:extLst>
      <p:ext uri="{BB962C8B-B14F-4D97-AF65-F5344CB8AC3E}">
        <p14:creationId xmlns:p14="http://schemas.microsoft.com/office/powerpoint/2010/main" val="3268410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6A6D3-5300-A27F-DD85-21CF82EF56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C7EBA5-286C-CB23-C3C5-7C62CB729E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25EC529-1FDC-2C71-4FF5-DF353D8379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05B376-CF58-8599-BB15-90FF17CF8447}"/>
              </a:ext>
            </a:extLst>
          </p:cNvPr>
          <p:cNvSpPr>
            <a:spLocks noGrp="1"/>
          </p:cNvSpPr>
          <p:nvPr>
            <p:ph type="dt" sz="half" idx="10"/>
          </p:nvPr>
        </p:nvSpPr>
        <p:spPr/>
        <p:txBody>
          <a:bodyPr/>
          <a:lstStyle/>
          <a:p>
            <a:fld id="{6E9AA813-105B-E54B-9693-C57507D0A8E5}" type="datetimeFigureOut">
              <a:rPr lang="en-US" smtClean="0"/>
              <a:t>4/7/26</a:t>
            </a:fld>
            <a:endParaRPr lang="en-US" dirty="0"/>
          </a:p>
        </p:txBody>
      </p:sp>
      <p:sp>
        <p:nvSpPr>
          <p:cNvPr id="6" name="Footer Placeholder 5">
            <a:extLst>
              <a:ext uri="{FF2B5EF4-FFF2-40B4-BE49-F238E27FC236}">
                <a16:creationId xmlns:a16="http://schemas.microsoft.com/office/drawing/2014/main" id="{33FB0DC4-00DD-2409-AD7C-DA9993B1D4C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F424B9D-BF58-0E76-F61C-C189333ABC12}"/>
              </a:ext>
            </a:extLst>
          </p:cNvPr>
          <p:cNvSpPr>
            <a:spLocks noGrp="1"/>
          </p:cNvSpPr>
          <p:nvPr>
            <p:ph type="sldNum" sz="quarter" idx="12"/>
          </p:nvPr>
        </p:nvSpPr>
        <p:spPr/>
        <p:txBody>
          <a:bodyPr/>
          <a:lstStyle/>
          <a:p>
            <a:fld id="{5F9E0F06-19FA-BD48-8AE4-D4136EE69B6F}" type="slidenum">
              <a:rPr lang="en-US" smtClean="0"/>
              <a:t>‹#›</a:t>
            </a:fld>
            <a:endParaRPr lang="en-US" dirty="0"/>
          </a:p>
        </p:txBody>
      </p:sp>
    </p:spTree>
    <p:extLst>
      <p:ext uri="{BB962C8B-B14F-4D97-AF65-F5344CB8AC3E}">
        <p14:creationId xmlns:p14="http://schemas.microsoft.com/office/powerpoint/2010/main" val="3822748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C751BA-FE1C-6C4D-6A10-1FF14FB6E9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113C9F-E7AD-A929-0A86-86196CB5A0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362379-4A96-9AE4-2DA9-ECE4BDD760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E9AA813-105B-E54B-9693-C57507D0A8E5}" type="datetimeFigureOut">
              <a:rPr lang="en-US" smtClean="0"/>
              <a:t>4/7/26</a:t>
            </a:fld>
            <a:endParaRPr lang="en-US" dirty="0"/>
          </a:p>
        </p:txBody>
      </p:sp>
      <p:sp>
        <p:nvSpPr>
          <p:cNvPr id="5" name="Footer Placeholder 4">
            <a:extLst>
              <a:ext uri="{FF2B5EF4-FFF2-40B4-BE49-F238E27FC236}">
                <a16:creationId xmlns:a16="http://schemas.microsoft.com/office/drawing/2014/main" id="{A55636A0-5594-C746-A7A0-70C9BEB827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46F6EC68-D5FF-AE13-9A22-F57629E30C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F9E0F06-19FA-BD48-8AE4-D4136EE69B6F}" type="slidenum">
              <a:rPr lang="en-US" smtClean="0"/>
              <a:t>‹#›</a:t>
            </a:fld>
            <a:endParaRPr lang="en-US" dirty="0"/>
          </a:p>
        </p:txBody>
      </p:sp>
    </p:spTree>
    <p:extLst>
      <p:ext uri="{BB962C8B-B14F-4D97-AF65-F5344CB8AC3E}">
        <p14:creationId xmlns:p14="http://schemas.microsoft.com/office/powerpoint/2010/main" val="40439499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04474-2EE3-EA5F-23B9-81025A2EA7CB}"/>
              </a:ext>
            </a:extLst>
          </p:cNvPr>
          <p:cNvSpPr>
            <a:spLocks noGrp="1"/>
          </p:cNvSpPr>
          <p:nvPr>
            <p:ph type="ctrTitle"/>
          </p:nvPr>
        </p:nvSpPr>
        <p:spPr/>
        <p:txBody>
          <a:bodyPr>
            <a:normAutofit/>
          </a:bodyPr>
          <a:lstStyle/>
          <a:p>
            <a:r>
              <a:rPr lang="en-US" dirty="0"/>
              <a:t>Recap: Course Outline of Record Webinar</a:t>
            </a:r>
          </a:p>
        </p:txBody>
      </p:sp>
      <p:sp>
        <p:nvSpPr>
          <p:cNvPr id="3" name="Subtitle 2">
            <a:extLst>
              <a:ext uri="{FF2B5EF4-FFF2-40B4-BE49-F238E27FC236}">
                <a16:creationId xmlns:a16="http://schemas.microsoft.com/office/drawing/2014/main" id="{86ACD0AD-56B2-CA7C-01A9-D118E6556FAC}"/>
              </a:ext>
            </a:extLst>
          </p:cNvPr>
          <p:cNvSpPr>
            <a:spLocks noGrp="1"/>
          </p:cNvSpPr>
          <p:nvPr>
            <p:ph type="subTitle" idx="1"/>
          </p:nvPr>
        </p:nvSpPr>
        <p:spPr/>
        <p:txBody>
          <a:bodyPr/>
          <a:lstStyle/>
          <a:p>
            <a:r>
              <a:rPr lang="en-US" dirty="0"/>
              <a:t>ASCCC + Chancelor’s Office</a:t>
            </a:r>
          </a:p>
          <a:p>
            <a:r>
              <a:rPr lang="en-US" dirty="0"/>
              <a:t>March 24, 2026</a:t>
            </a:r>
          </a:p>
        </p:txBody>
      </p:sp>
    </p:spTree>
    <p:extLst>
      <p:ext uri="{BB962C8B-B14F-4D97-AF65-F5344CB8AC3E}">
        <p14:creationId xmlns:p14="http://schemas.microsoft.com/office/powerpoint/2010/main" val="2990144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FF08-43E4-0617-0241-62E333C28EB4}"/>
              </a:ext>
            </a:extLst>
          </p:cNvPr>
          <p:cNvSpPr>
            <a:spLocks noGrp="1"/>
          </p:cNvSpPr>
          <p:nvPr>
            <p:ph type="title"/>
          </p:nvPr>
        </p:nvSpPr>
        <p:spPr/>
        <p:txBody>
          <a:bodyPr/>
          <a:lstStyle/>
          <a:p>
            <a:r>
              <a:rPr lang="en-US" dirty="0"/>
              <a:t>Operationalizing UDL in the COR (1 of 4)</a:t>
            </a:r>
          </a:p>
        </p:txBody>
      </p:sp>
      <p:graphicFrame>
        <p:nvGraphicFramePr>
          <p:cNvPr id="4" name="Table 3">
            <a:extLst>
              <a:ext uri="{FF2B5EF4-FFF2-40B4-BE49-F238E27FC236}">
                <a16:creationId xmlns:a16="http://schemas.microsoft.com/office/drawing/2014/main" id="{20009711-A459-643B-05B5-FCC34513DEBC}"/>
              </a:ext>
            </a:extLst>
          </p:cNvPr>
          <p:cNvGraphicFramePr>
            <a:graphicFrameLocks noGrp="1"/>
          </p:cNvGraphicFramePr>
          <p:nvPr>
            <p:extLst>
              <p:ext uri="{D42A27DB-BD31-4B8C-83A1-F6EECF244321}">
                <p14:modId xmlns:p14="http://schemas.microsoft.com/office/powerpoint/2010/main" val="3933989650"/>
              </p:ext>
            </p:extLst>
          </p:nvPr>
        </p:nvGraphicFramePr>
        <p:xfrm>
          <a:off x="997350" y="1322193"/>
          <a:ext cx="10197297" cy="4986741"/>
        </p:xfrm>
        <a:graphic>
          <a:graphicData uri="http://schemas.openxmlformats.org/drawingml/2006/table">
            <a:tbl>
              <a:tblPr firstRow="1" bandRow="1">
                <a:tableStyleId>{D7AC3CCA-C797-4891-BE02-D94E43425B78}</a:tableStyleId>
              </a:tblPr>
              <a:tblGrid>
                <a:gridCol w="3399099">
                  <a:extLst>
                    <a:ext uri="{9D8B030D-6E8A-4147-A177-3AD203B41FA5}">
                      <a16:colId xmlns:a16="http://schemas.microsoft.com/office/drawing/2014/main" val="2010290082"/>
                    </a:ext>
                  </a:extLst>
                </a:gridCol>
                <a:gridCol w="3399099">
                  <a:extLst>
                    <a:ext uri="{9D8B030D-6E8A-4147-A177-3AD203B41FA5}">
                      <a16:colId xmlns:a16="http://schemas.microsoft.com/office/drawing/2014/main" val="3339798623"/>
                    </a:ext>
                  </a:extLst>
                </a:gridCol>
                <a:gridCol w="3399099">
                  <a:extLst>
                    <a:ext uri="{9D8B030D-6E8A-4147-A177-3AD203B41FA5}">
                      <a16:colId xmlns:a16="http://schemas.microsoft.com/office/drawing/2014/main" val="897207074"/>
                    </a:ext>
                  </a:extLst>
                </a:gridCol>
              </a:tblGrid>
              <a:tr h="3871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dk1"/>
                          </a:solidFill>
                          <a:effectLst/>
                          <a:latin typeface="+mn-lt"/>
                          <a:ea typeface="+mn-ea"/>
                          <a:cs typeface="+mn-cs"/>
                        </a:rPr>
                        <a:t>COR Section</a:t>
                      </a:r>
                      <a:endParaRPr lang="en-US" sz="1200" i="0" dirty="0"/>
                    </a:p>
                  </a:txBody>
                  <a:tcPr/>
                </a:tc>
                <a:tc>
                  <a:txBody>
                    <a:bodyPr/>
                    <a:lstStyle/>
                    <a:p>
                      <a:r>
                        <a:rPr lang="en-US" sz="1200" b="1" i="0" kern="1200" dirty="0">
                          <a:solidFill>
                            <a:schemeClr val="dk1"/>
                          </a:solidFill>
                          <a:effectLst/>
                          <a:latin typeface="+mn-lt"/>
                          <a:ea typeface="+mn-ea"/>
                          <a:cs typeface="+mn-cs"/>
                        </a:rPr>
                        <a:t>UDL Domain </a:t>
                      </a:r>
                      <a:endParaRPr lang="en-US" sz="1200" i="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dk1"/>
                          </a:solidFill>
                          <a:effectLst/>
                          <a:latin typeface="+mn-lt"/>
                          <a:ea typeface="+mn-ea"/>
                          <a:cs typeface="+mn-cs"/>
                        </a:rPr>
                        <a:t>How It's Operationalized</a:t>
                      </a:r>
                    </a:p>
                    <a:p>
                      <a:endParaRPr lang="en-US" sz="1200" i="0" dirty="0"/>
                    </a:p>
                  </a:txBody>
                  <a:tcPr/>
                </a:tc>
                <a:extLst>
                  <a:ext uri="{0D108BD9-81ED-4DB2-BD59-A6C34878D82A}">
                    <a16:rowId xmlns:a16="http://schemas.microsoft.com/office/drawing/2014/main" val="2200510682"/>
                  </a:ext>
                </a:extLst>
              </a:tr>
              <a:tr h="1316277">
                <a:tc>
                  <a:txBody>
                    <a:bodyPr/>
                    <a:lstStyle/>
                    <a:p>
                      <a:r>
                        <a:rPr lang="en-US" sz="1200" dirty="0"/>
                        <a:t>Catalog Description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dk1"/>
                          </a:solidFill>
                          <a:effectLst/>
                          <a:latin typeface="+mn-lt"/>
                          <a:ea typeface="+mn-ea"/>
                          <a:cs typeface="+mn-cs"/>
                        </a:rPr>
                        <a:t>Engagement</a:t>
                      </a:r>
                    </a:p>
                    <a:p>
                      <a:endParaRPr lang="en-US" sz="1200" dirty="0"/>
                    </a:p>
                  </a:txBody>
                  <a:tcPr/>
                </a:tc>
                <a:tc>
                  <a:txBody>
                    <a:bodyPr/>
                    <a:lstStyle/>
                    <a:p>
                      <a:r>
                        <a:rPr lang="en-US" sz="1200" i="0" kern="1200" dirty="0">
                          <a:solidFill>
                            <a:srgbClr val="003076"/>
                          </a:solidFill>
                          <a:effectLst/>
                          <a:latin typeface="+mn-lt"/>
                          <a:ea typeface="+mn-ea"/>
                          <a:cs typeface="+mn-cs"/>
                        </a:rPr>
                        <a:t>States why the course matters and who it serves</a:t>
                      </a:r>
                    </a:p>
                    <a:p>
                      <a:pPr marL="285750" indent="-285750">
                        <a:buFont typeface="Arial" panose="020B0604020202020204" pitchFamily="34" charset="0"/>
                        <a:buChar char="•"/>
                      </a:pPr>
                      <a:r>
                        <a:rPr lang="en-US" sz="1200" i="0" kern="1200" dirty="0">
                          <a:solidFill>
                            <a:srgbClr val="003076"/>
                          </a:solidFill>
                          <a:effectLst/>
                          <a:latin typeface="+mn-lt"/>
                          <a:ea typeface="+mn-ea"/>
                          <a:cs typeface="+mn-cs"/>
                        </a:rPr>
                        <a:t>States course purpose in student-centered language</a:t>
                      </a:r>
                    </a:p>
                    <a:p>
                      <a:pPr marL="285750" indent="-285750">
                        <a:buFont typeface="Arial" panose="020B0604020202020204" pitchFamily="34" charset="0"/>
                        <a:buChar char="•"/>
                      </a:pPr>
                      <a:r>
                        <a:rPr lang="en-US" sz="1200" i="0" kern="1200" dirty="0">
                          <a:solidFill>
                            <a:srgbClr val="003076"/>
                          </a:solidFill>
                          <a:effectLst/>
                          <a:latin typeface="+mn-lt"/>
                          <a:ea typeface="+mn-ea"/>
                          <a:cs typeface="+mn-cs"/>
                        </a:rPr>
                        <a:t>Clarifies relevance, real-world application, and expectations to avoid gatekeeping or deficit framing</a:t>
                      </a:r>
                    </a:p>
                  </a:txBody>
                  <a:tcPr/>
                </a:tc>
                <a:extLst>
                  <a:ext uri="{0D108BD9-81ED-4DB2-BD59-A6C34878D82A}">
                    <a16:rowId xmlns:a16="http://schemas.microsoft.com/office/drawing/2014/main" val="180851873"/>
                  </a:ext>
                </a:extLst>
              </a:tr>
              <a:tr h="1548561">
                <a:tc>
                  <a:txBody>
                    <a:bodyPr/>
                    <a:lstStyle/>
                    <a:p>
                      <a:r>
                        <a:rPr lang="en-US" sz="1200" dirty="0"/>
                        <a:t>Outcomes &amp; Objectives</a:t>
                      </a:r>
                    </a:p>
                  </a:txBody>
                  <a:tcPr/>
                </a:tc>
                <a:tc>
                  <a:txBody>
                    <a:bodyPr/>
                    <a:lstStyle/>
                    <a:p>
                      <a:r>
                        <a:rPr lang="en-US" sz="1200" dirty="0"/>
                        <a:t>Action &amp; Expression</a:t>
                      </a:r>
                    </a:p>
                  </a:txBody>
                  <a:tcPr/>
                </a:tc>
                <a:tc>
                  <a:txBody>
                    <a:bodyPr/>
                    <a:lstStyle/>
                    <a:p>
                      <a:r>
                        <a:rPr lang="en-US" sz="1200" i="0" kern="1200" dirty="0">
                          <a:solidFill>
                            <a:schemeClr val="dk1"/>
                          </a:solidFill>
                          <a:effectLst/>
                          <a:latin typeface="+mn-lt"/>
                          <a:ea typeface="+mn-ea"/>
                          <a:cs typeface="+mn-cs"/>
                        </a:rPr>
                        <a:t>Defines access to demonstrating learning. Uses observable, measurable verbs</a:t>
                      </a:r>
                    </a:p>
                    <a:p>
                      <a:pPr marL="285750" indent="-285750">
                        <a:buFont typeface="Arial" panose="020B0604020202020204" pitchFamily="34" charset="0"/>
                        <a:buChar char="•"/>
                      </a:pPr>
                      <a:r>
                        <a:rPr lang="en-US" sz="1200" i="0" kern="1200" dirty="0">
                          <a:solidFill>
                            <a:schemeClr val="dk1"/>
                          </a:solidFill>
                          <a:effectLst/>
                          <a:latin typeface="+mn-lt"/>
                          <a:ea typeface="+mn-ea"/>
                          <a:cs typeface="+mn-cs"/>
                        </a:rPr>
                        <a:t>Defines the observable performance students must demonstrate using operational, measurable verbs</a:t>
                      </a:r>
                    </a:p>
                    <a:p>
                      <a:pPr marL="285750" indent="-285750">
                        <a:buFont typeface="Arial" panose="020B0604020202020204" pitchFamily="34" charset="0"/>
                        <a:buChar char="•"/>
                      </a:pPr>
                      <a:r>
                        <a:rPr lang="en-US" sz="1200" i="0" kern="1200" dirty="0">
                          <a:solidFill>
                            <a:schemeClr val="dk1"/>
                          </a:solidFill>
                          <a:effectLst/>
                          <a:latin typeface="+mn-lt"/>
                          <a:ea typeface="+mn-ea"/>
                          <a:cs typeface="+mn-cs"/>
                        </a:rPr>
                        <a:t>Aligns directly with methods of evaluation</a:t>
                      </a:r>
                    </a:p>
                    <a:p>
                      <a:endParaRPr lang="en-US" sz="1200" dirty="0"/>
                    </a:p>
                  </a:txBody>
                  <a:tcPr/>
                </a:tc>
                <a:extLst>
                  <a:ext uri="{0D108BD9-81ED-4DB2-BD59-A6C34878D82A}">
                    <a16:rowId xmlns:a16="http://schemas.microsoft.com/office/drawing/2014/main" val="574355212"/>
                  </a:ext>
                </a:extLst>
              </a:tr>
              <a:tr h="1664703">
                <a:tc>
                  <a:txBody>
                    <a:bodyPr/>
                    <a:lstStyle/>
                    <a:p>
                      <a:r>
                        <a:rPr lang="en-US" sz="1200" dirty="0"/>
                        <a:t>Content</a:t>
                      </a:r>
                    </a:p>
                  </a:txBody>
                  <a:tcPr/>
                </a:tc>
                <a:tc>
                  <a:txBody>
                    <a:bodyPr/>
                    <a:lstStyle/>
                    <a:p>
                      <a:r>
                        <a:rPr lang="en-US" sz="1200" dirty="0"/>
                        <a:t>Representation</a:t>
                      </a:r>
                    </a:p>
                  </a:txBody>
                  <a:tcPr/>
                </a:tc>
                <a:tc>
                  <a:txBody>
                    <a:bodyPr/>
                    <a:lstStyle/>
                    <a:p>
                      <a:r>
                        <a:rPr lang="en-US" sz="1200" i="0" kern="1200" dirty="0">
                          <a:solidFill>
                            <a:srgbClr val="003076"/>
                          </a:solidFill>
                          <a:effectLst/>
                          <a:latin typeface="+mn-lt"/>
                          <a:ea typeface="+mn-ea"/>
                          <a:cs typeface="+mn-cs"/>
                        </a:rPr>
                        <a:t>Supports access to information needed to achieve outcome</a:t>
                      </a:r>
                    </a:p>
                    <a:p>
                      <a:pPr marL="285750" indent="-285750">
                        <a:buFont typeface="Arial" panose="020B0604020202020204" pitchFamily="34" charset="0"/>
                        <a:buChar char="•"/>
                      </a:pPr>
                      <a:r>
                        <a:rPr lang="en-US" sz="1200" i="0" kern="1200" dirty="0">
                          <a:solidFill>
                            <a:srgbClr val="003076"/>
                          </a:solidFill>
                          <a:effectLst/>
                          <a:latin typeface="+mn-lt"/>
                          <a:ea typeface="+mn-ea"/>
                          <a:cs typeface="+mn-cs"/>
                        </a:rPr>
                        <a:t>Organizes content logically using scaffolded progression, avoiding unnecessary cognitive overload, distinguishing core knowledge from support and enrichment</a:t>
                      </a:r>
                    </a:p>
                  </a:txBody>
                  <a:tcPr/>
                </a:tc>
                <a:extLst>
                  <a:ext uri="{0D108BD9-81ED-4DB2-BD59-A6C34878D82A}">
                    <a16:rowId xmlns:a16="http://schemas.microsoft.com/office/drawing/2014/main" val="3597296972"/>
                  </a:ext>
                </a:extLst>
              </a:tr>
            </a:tbl>
          </a:graphicData>
        </a:graphic>
      </p:graphicFrame>
      <p:sp>
        <p:nvSpPr>
          <p:cNvPr id="5" name="TextBox 4">
            <a:extLst>
              <a:ext uri="{FF2B5EF4-FFF2-40B4-BE49-F238E27FC236}">
                <a16:creationId xmlns:a16="http://schemas.microsoft.com/office/drawing/2014/main" id="{740D3861-B713-63D2-71EE-B2D96468215F}"/>
              </a:ext>
            </a:extLst>
          </p:cNvPr>
          <p:cNvSpPr txBox="1"/>
          <p:nvPr/>
        </p:nvSpPr>
        <p:spPr>
          <a:xfrm>
            <a:off x="997349" y="6308934"/>
            <a:ext cx="10197297" cy="461665"/>
          </a:xfrm>
          <a:prstGeom prst="rect">
            <a:avLst/>
          </a:prstGeom>
          <a:noFill/>
        </p:spPr>
        <p:txBody>
          <a:bodyPr wrap="square" rtlCol="0">
            <a:spAutoFit/>
          </a:bodyPr>
          <a:lstStyle/>
          <a:p>
            <a:r>
              <a:rPr lang="en-US" sz="1200" dirty="0"/>
              <a:t>(Brown &amp; Green, 2016; Driscoll et al., 2021; Elkilany, 2015; He &amp; Cordie, 2024; Hodell, 2016; Litchfield, 2017; Lynch, 2025; Rao et al., 2014; Reu eluth et al. 2017)</a:t>
            </a:r>
          </a:p>
        </p:txBody>
      </p:sp>
    </p:spTree>
    <p:extLst>
      <p:ext uri="{BB962C8B-B14F-4D97-AF65-F5344CB8AC3E}">
        <p14:creationId xmlns:p14="http://schemas.microsoft.com/office/powerpoint/2010/main" val="1550213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CD8E9-AF72-9A02-03F3-D4A312264A9B}"/>
              </a:ext>
            </a:extLst>
          </p:cNvPr>
          <p:cNvSpPr>
            <a:spLocks noGrp="1"/>
          </p:cNvSpPr>
          <p:nvPr>
            <p:ph type="title"/>
          </p:nvPr>
        </p:nvSpPr>
        <p:spPr/>
        <p:txBody>
          <a:bodyPr/>
          <a:lstStyle/>
          <a:p>
            <a:r>
              <a:rPr lang="en-US" dirty="0"/>
              <a:t>Operationalizing UDL in the COR (2 of 4)</a:t>
            </a:r>
          </a:p>
        </p:txBody>
      </p:sp>
      <p:graphicFrame>
        <p:nvGraphicFramePr>
          <p:cNvPr id="6" name="Table 5">
            <a:extLst>
              <a:ext uri="{FF2B5EF4-FFF2-40B4-BE49-F238E27FC236}">
                <a16:creationId xmlns:a16="http://schemas.microsoft.com/office/drawing/2014/main" id="{A287844A-7FF2-7BA9-8517-8F266CA4CFCC}"/>
              </a:ext>
            </a:extLst>
          </p:cNvPr>
          <p:cNvGraphicFramePr>
            <a:graphicFrameLocks noGrp="1"/>
          </p:cNvGraphicFramePr>
          <p:nvPr>
            <p:extLst>
              <p:ext uri="{D42A27DB-BD31-4B8C-83A1-F6EECF244321}">
                <p14:modId xmlns:p14="http://schemas.microsoft.com/office/powerpoint/2010/main" val="2040407537"/>
              </p:ext>
            </p:extLst>
          </p:nvPr>
        </p:nvGraphicFramePr>
        <p:xfrm>
          <a:off x="997351" y="1506133"/>
          <a:ext cx="10197297" cy="4986741"/>
        </p:xfrm>
        <a:graphic>
          <a:graphicData uri="http://schemas.openxmlformats.org/drawingml/2006/table">
            <a:tbl>
              <a:tblPr firstRow="1" bandRow="1">
                <a:tableStyleId>{D7AC3CCA-C797-4891-BE02-D94E43425B78}</a:tableStyleId>
              </a:tblPr>
              <a:tblGrid>
                <a:gridCol w="3399099">
                  <a:extLst>
                    <a:ext uri="{9D8B030D-6E8A-4147-A177-3AD203B41FA5}">
                      <a16:colId xmlns:a16="http://schemas.microsoft.com/office/drawing/2014/main" val="2010290082"/>
                    </a:ext>
                  </a:extLst>
                </a:gridCol>
                <a:gridCol w="3399099">
                  <a:extLst>
                    <a:ext uri="{9D8B030D-6E8A-4147-A177-3AD203B41FA5}">
                      <a16:colId xmlns:a16="http://schemas.microsoft.com/office/drawing/2014/main" val="3339798623"/>
                    </a:ext>
                  </a:extLst>
                </a:gridCol>
                <a:gridCol w="3399099">
                  <a:extLst>
                    <a:ext uri="{9D8B030D-6E8A-4147-A177-3AD203B41FA5}">
                      <a16:colId xmlns:a16="http://schemas.microsoft.com/office/drawing/2014/main" val="897207074"/>
                    </a:ext>
                  </a:extLst>
                </a:gridCol>
              </a:tblGrid>
              <a:tr h="6863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dk1"/>
                          </a:solidFill>
                          <a:effectLst/>
                          <a:latin typeface="+mn-lt"/>
                          <a:ea typeface="+mn-ea"/>
                          <a:cs typeface="+mn-cs"/>
                        </a:rPr>
                        <a:t>COR Section</a:t>
                      </a:r>
                      <a:endParaRPr lang="en-US" sz="1200" i="0" dirty="0"/>
                    </a:p>
                  </a:txBody>
                  <a:tcPr/>
                </a:tc>
                <a:tc>
                  <a:txBody>
                    <a:bodyPr/>
                    <a:lstStyle/>
                    <a:p>
                      <a:r>
                        <a:rPr lang="en-US" sz="1200" b="1" i="0" kern="1200" dirty="0">
                          <a:solidFill>
                            <a:schemeClr val="dk1"/>
                          </a:solidFill>
                          <a:effectLst/>
                          <a:latin typeface="+mn-lt"/>
                          <a:ea typeface="+mn-ea"/>
                          <a:cs typeface="+mn-cs"/>
                        </a:rPr>
                        <a:t>UDL Domain </a:t>
                      </a:r>
                      <a:endParaRPr lang="en-US" sz="1200" i="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dk1"/>
                          </a:solidFill>
                          <a:effectLst/>
                          <a:latin typeface="+mn-lt"/>
                          <a:ea typeface="+mn-ea"/>
                          <a:cs typeface="+mn-cs"/>
                        </a:rPr>
                        <a:t>How It's Operationalized</a:t>
                      </a:r>
                    </a:p>
                    <a:p>
                      <a:endParaRPr lang="en-US" sz="1200" i="0" dirty="0"/>
                    </a:p>
                  </a:txBody>
                  <a:tcPr/>
                </a:tc>
                <a:extLst>
                  <a:ext uri="{0D108BD9-81ED-4DB2-BD59-A6C34878D82A}">
                    <a16:rowId xmlns:a16="http://schemas.microsoft.com/office/drawing/2014/main" val="2200510682"/>
                  </a:ext>
                </a:extLst>
              </a:tr>
              <a:tr h="1975875">
                <a:tc>
                  <a:txBody>
                    <a:bodyPr/>
                    <a:lstStyle/>
                    <a:p>
                      <a:r>
                        <a:rPr lang="en-US" sz="1200" dirty="0"/>
                        <a:t>Instructional Material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dk1"/>
                          </a:solidFill>
                          <a:effectLst/>
                          <a:latin typeface="+mn-lt"/>
                          <a:ea typeface="+mn-ea"/>
                          <a:cs typeface="+mn-cs"/>
                        </a:rPr>
                        <a:t>Representation</a:t>
                      </a:r>
                    </a:p>
                    <a:p>
                      <a:endParaRPr lang="en-US" sz="1200" dirty="0"/>
                    </a:p>
                  </a:txBody>
                  <a:tcPr/>
                </a:tc>
                <a:tc>
                  <a:txBody>
                    <a:bodyPr/>
                    <a:lstStyle/>
                    <a:p>
                      <a:r>
                        <a:rPr lang="en-US" sz="1200" kern="1200" dirty="0">
                          <a:solidFill>
                            <a:schemeClr val="dk1"/>
                          </a:solidFill>
                          <a:effectLst/>
                          <a:latin typeface="+mn-lt"/>
                          <a:ea typeface="+mn-ea"/>
                          <a:cs typeface="+mn-cs"/>
                        </a:rPr>
                        <a:t>Access is built into the materials section, not retrofitted later.</a:t>
                      </a:r>
                    </a:p>
                    <a:p>
                      <a:pPr marL="171450" indent="-171450">
                        <a:buFont typeface="Arial" panose="020B0604020202020204" pitchFamily="34" charset="0"/>
                        <a:buChar char="•"/>
                      </a:pPr>
                      <a:r>
                        <a:rPr lang="en-US" sz="1200" kern="1200" dirty="0">
                          <a:solidFill>
                            <a:schemeClr val="tx2">
                              <a:lumMod val="75000"/>
                              <a:lumOff val="25000"/>
                            </a:schemeClr>
                          </a:solidFill>
                          <a:effectLst/>
                          <a:latin typeface="+mn-lt"/>
                          <a:ea typeface="+mn-ea"/>
                          <a:cs typeface="+mn-cs"/>
                        </a:rPr>
                        <a:t>Materials Includes flexible, multiple formats (text, visual, multimedia, interactive, etc.) using accessible design </a:t>
                      </a:r>
                    </a:p>
                    <a:p>
                      <a:pPr marL="628650" lvl="1" indent="-171450">
                        <a:buFont typeface="Arial" panose="020B0604020202020204" pitchFamily="34" charset="0"/>
                        <a:buChar char="•"/>
                      </a:pPr>
                      <a:r>
                        <a:rPr lang="en-US" sz="1200" kern="1200" dirty="0">
                          <a:solidFill>
                            <a:schemeClr val="dk1"/>
                          </a:solidFill>
                          <a:effectLst/>
                          <a:latin typeface="+mn-lt"/>
                          <a:ea typeface="+mn-ea"/>
                          <a:cs typeface="+mn-cs"/>
                        </a:rPr>
                        <a:t>(WCAG 2.1 AA compliant)</a:t>
                      </a:r>
                    </a:p>
                    <a:p>
                      <a:pPr marL="171450" lvl="0" indent="-171450">
                        <a:buFont typeface="Arial" panose="020B0604020202020204" pitchFamily="34" charset="0"/>
                        <a:buChar char="•"/>
                      </a:pPr>
                      <a:r>
                        <a:rPr lang="en-US" sz="1200" kern="1200" dirty="0">
                          <a:solidFill>
                            <a:schemeClr val="tx2">
                              <a:lumMod val="75000"/>
                              <a:lumOff val="25000"/>
                            </a:schemeClr>
                          </a:solidFill>
                          <a:effectLst/>
                          <a:latin typeface="+mn-lt"/>
                          <a:ea typeface="+mn-ea"/>
                          <a:cs typeface="+mn-cs"/>
                        </a:rPr>
                        <a:t>Incorporates diverse perspectives, voices, and cultural contexts aligned with the stated outcomes</a:t>
                      </a:r>
                    </a:p>
                  </a:txBody>
                  <a:tcPr/>
                </a:tc>
                <a:extLst>
                  <a:ext uri="{0D108BD9-81ED-4DB2-BD59-A6C34878D82A}">
                    <a16:rowId xmlns:a16="http://schemas.microsoft.com/office/drawing/2014/main" val="180851873"/>
                  </a:ext>
                </a:extLst>
              </a:tr>
              <a:tr h="2324559">
                <a:tc>
                  <a:txBody>
                    <a:bodyPr/>
                    <a:lstStyle/>
                    <a:p>
                      <a:r>
                        <a:rPr lang="en-US" sz="1200" dirty="0"/>
                        <a:t>Outcomes &amp; Objectives</a:t>
                      </a:r>
                    </a:p>
                  </a:txBody>
                  <a:tcPr/>
                </a:tc>
                <a:tc>
                  <a:txBody>
                    <a:bodyPr/>
                    <a:lstStyle/>
                    <a:p>
                      <a:r>
                        <a:rPr lang="en-US" sz="1200" dirty="0"/>
                        <a:t>Action &amp; Expression</a:t>
                      </a:r>
                    </a:p>
                  </a:txBody>
                  <a:tcPr/>
                </a:tc>
                <a:tc>
                  <a:txBody>
                    <a:bodyPr/>
                    <a:lstStyle/>
                    <a:p>
                      <a:r>
                        <a:rPr lang="en-US" sz="1200" kern="1200" dirty="0">
                          <a:solidFill>
                            <a:schemeClr val="dk1"/>
                          </a:solidFill>
                          <a:effectLst/>
                          <a:latin typeface="+mn-lt"/>
                          <a:ea typeface="+mn-ea"/>
                          <a:cs typeface="+mn-cs"/>
                        </a:rPr>
                        <a:t>Reduces ambiguity and increases access to successful completion</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Defines structured practice aligned with outcomes</a:t>
                      </a:r>
                    </a:p>
                    <a:p>
                      <a:pPr marL="171450" indent="-171450">
                        <a:buFont typeface="Arial" panose="020B0604020202020204" pitchFamily="34" charset="0"/>
                        <a:buChar char="•"/>
                      </a:pPr>
                      <a:r>
                        <a:rPr lang="en-US" sz="1200" kern="1200" dirty="0">
                          <a:solidFill>
                            <a:schemeClr val="tx2">
                              <a:lumMod val="75000"/>
                              <a:lumOff val="25000"/>
                            </a:schemeClr>
                          </a:solidFill>
                          <a:effectLst/>
                          <a:latin typeface="+mn-lt"/>
                          <a:ea typeface="+mn-ea"/>
                          <a:cs typeface="+mn-cs"/>
                        </a:rPr>
                        <a:t>Allows varied ways to apply learning (analysis, reflection, creation, etc.) and includes guidance and performance expectations</a:t>
                      </a:r>
                    </a:p>
                    <a:p>
                      <a:endParaRPr lang="en-US" sz="1200" dirty="0"/>
                    </a:p>
                  </a:txBody>
                  <a:tcPr/>
                </a:tc>
                <a:extLst>
                  <a:ext uri="{0D108BD9-81ED-4DB2-BD59-A6C34878D82A}">
                    <a16:rowId xmlns:a16="http://schemas.microsoft.com/office/drawing/2014/main" val="574355212"/>
                  </a:ext>
                </a:extLst>
              </a:tr>
            </a:tbl>
          </a:graphicData>
        </a:graphic>
      </p:graphicFrame>
    </p:spTree>
    <p:extLst>
      <p:ext uri="{BB962C8B-B14F-4D97-AF65-F5344CB8AC3E}">
        <p14:creationId xmlns:p14="http://schemas.microsoft.com/office/powerpoint/2010/main" val="594652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287F8-1067-8488-BE9A-6B749F0513F1}"/>
              </a:ext>
            </a:extLst>
          </p:cNvPr>
          <p:cNvSpPr>
            <a:spLocks noGrp="1"/>
          </p:cNvSpPr>
          <p:nvPr>
            <p:ph type="title"/>
          </p:nvPr>
        </p:nvSpPr>
        <p:spPr/>
        <p:txBody>
          <a:bodyPr/>
          <a:lstStyle/>
          <a:p>
            <a:r>
              <a:rPr lang="en-US" dirty="0"/>
              <a:t>Operationalizing UDL in the COR (3 of4)</a:t>
            </a:r>
          </a:p>
        </p:txBody>
      </p:sp>
      <p:graphicFrame>
        <p:nvGraphicFramePr>
          <p:cNvPr id="4" name="Table 3">
            <a:extLst>
              <a:ext uri="{FF2B5EF4-FFF2-40B4-BE49-F238E27FC236}">
                <a16:creationId xmlns:a16="http://schemas.microsoft.com/office/drawing/2014/main" id="{EB498D51-2079-7A4F-D118-E2608B0B4481}"/>
              </a:ext>
            </a:extLst>
          </p:cNvPr>
          <p:cNvGraphicFramePr>
            <a:graphicFrameLocks noGrp="1"/>
          </p:cNvGraphicFramePr>
          <p:nvPr>
            <p:extLst>
              <p:ext uri="{D42A27DB-BD31-4B8C-83A1-F6EECF244321}">
                <p14:modId xmlns:p14="http://schemas.microsoft.com/office/powerpoint/2010/main" val="2602117236"/>
              </p:ext>
            </p:extLst>
          </p:nvPr>
        </p:nvGraphicFramePr>
        <p:xfrm>
          <a:off x="997351" y="1813371"/>
          <a:ext cx="10197297" cy="3951006"/>
        </p:xfrm>
        <a:graphic>
          <a:graphicData uri="http://schemas.openxmlformats.org/drawingml/2006/table">
            <a:tbl>
              <a:tblPr firstRow="1" bandRow="1">
                <a:tableStyleId>{D7AC3CCA-C797-4891-BE02-D94E43425B78}</a:tableStyleId>
              </a:tblPr>
              <a:tblGrid>
                <a:gridCol w="3399099">
                  <a:extLst>
                    <a:ext uri="{9D8B030D-6E8A-4147-A177-3AD203B41FA5}">
                      <a16:colId xmlns:a16="http://schemas.microsoft.com/office/drawing/2014/main" val="2010290082"/>
                    </a:ext>
                  </a:extLst>
                </a:gridCol>
                <a:gridCol w="3399099">
                  <a:extLst>
                    <a:ext uri="{9D8B030D-6E8A-4147-A177-3AD203B41FA5}">
                      <a16:colId xmlns:a16="http://schemas.microsoft.com/office/drawing/2014/main" val="3339798623"/>
                    </a:ext>
                  </a:extLst>
                </a:gridCol>
                <a:gridCol w="3399099">
                  <a:extLst>
                    <a:ext uri="{9D8B030D-6E8A-4147-A177-3AD203B41FA5}">
                      <a16:colId xmlns:a16="http://schemas.microsoft.com/office/drawing/2014/main" val="897207074"/>
                    </a:ext>
                  </a:extLst>
                </a:gridCol>
              </a:tblGrid>
              <a:tr h="4250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dk1"/>
                          </a:solidFill>
                          <a:effectLst/>
                          <a:latin typeface="+mn-lt"/>
                          <a:ea typeface="+mn-ea"/>
                          <a:cs typeface="+mn-cs"/>
                        </a:rPr>
                        <a:t>COR Section</a:t>
                      </a:r>
                      <a:endParaRPr lang="en-US" sz="1200" dirty="0"/>
                    </a:p>
                  </a:txBody>
                  <a:tcPr/>
                </a:tc>
                <a:tc>
                  <a:txBody>
                    <a:bodyPr/>
                    <a:lstStyle/>
                    <a:p>
                      <a:r>
                        <a:rPr lang="en-US" sz="1200" b="1" i="1" kern="1200" dirty="0">
                          <a:solidFill>
                            <a:schemeClr val="dk1"/>
                          </a:solidFill>
                          <a:effectLst/>
                          <a:latin typeface="+mn-lt"/>
                          <a:ea typeface="+mn-ea"/>
                          <a:cs typeface="+mn-cs"/>
                        </a:rPr>
                        <a:t>UDL Domain </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dk1"/>
                          </a:solidFill>
                          <a:effectLst/>
                          <a:latin typeface="+mn-lt"/>
                          <a:ea typeface="+mn-ea"/>
                          <a:cs typeface="+mn-cs"/>
                        </a:rPr>
                        <a:t>How It's Operationalized</a:t>
                      </a:r>
                      <a:endParaRPr lang="en-US" sz="1200" b="1" kern="1200" dirty="0">
                        <a:solidFill>
                          <a:schemeClr val="dk1"/>
                        </a:solidFill>
                        <a:effectLst/>
                        <a:latin typeface="+mn-lt"/>
                        <a:ea typeface="+mn-ea"/>
                        <a:cs typeface="+mn-cs"/>
                      </a:endParaRPr>
                    </a:p>
                    <a:p>
                      <a:endParaRPr lang="en-US" sz="1200" dirty="0"/>
                    </a:p>
                  </a:txBody>
                  <a:tcPr/>
                </a:tc>
                <a:extLst>
                  <a:ext uri="{0D108BD9-81ED-4DB2-BD59-A6C34878D82A}">
                    <a16:rowId xmlns:a16="http://schemas.microsoft.com/office/drawing/2014/main" val="2200510682"/>
                  </a:ext>
                </a:extLst>
              </a:tr>
              <a:tr h="3493806">
                <a:tc>
                  <a:txBody>
                    <a:bodyPr/>
                    <a:lstStyle/>
                    <a:p>
                      <a:r>
                        <a:rPr lang="en-US" sz="1200" dirty="0"/>
                        <a:t>Instructional Material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dk1"/>
                          </a:solidFill>
                          <a:effectLst/>
                          <a:latin typeface="+mn-lt"/>
                          <a:ea typeface="+mn-ea"/>
                          <a:cs typeface="+mn-cs"/>
                        </a:rPr>
                        <a:t>Engagement &amp; Representation</a:t>
                      </a:r>
                    </a:p>
                    <a:p>
                      <a:endParaRPr lang="en-US" sz="1200" dirty="0"/>
                    </a:p>
                  </a:txBody>
                  <a:tcPr/>
                </a:tc>
                <a:tc>
                  <a:txBody>
                    <a:bodyPr/>
                    <a:lstStyle/>
                    <a:p>
                      <a:r>
                        <a:rPr lang="en-US" sz="1200" kern="1200" dirty="0">
                          <a:solidFill>
                            <a:schemeClr val="dk1"/>
                          </a:solidFill>
                          <a:effectLst/>
                          <a:latin typeface="+mn-lt"/>
                          <a:ea typeface="+mn-ea"/>
                          <a:cs typeface="+mn-cs"/>
                        </a:rPr>
                        <a:t>Makes the design of instruction, interaction, and support visible in the COR</a:t>
                      </a:r>
                    </a:p>
                    <a:p>
                      <a:pPr marL="171450" indent="-171450">
                        <a:buFont typeface="Arial" panose="020B0604020202020204" pitchFamily="34" charset="0"/>
                        <a:buChar char="•"/>
                      </a:pPr>
                      <a:r>
                        <a:rPr lang="en-US" sz="1200" kern="1200" dirty="0">
                          <a:solidFill>
                            <a:schemeClr val="tx2">
                              <a:lumMod val="75000"/>
                              <a:lumOff val="25000"/>
                            </a:schemeClr>
                          </a:solidFill>
                          <a:effectLst/>
                          <a:latin typeface="+mn-lt"/>
                          <a:ea typeface="+mn-ea"/>
                          <a:cs typeface="+mn-cs"/>
                        </a:rPr>
                        <a:t>Provides opportunities for participation designed to develop a sense of belonging and sustained effort</a:t>
                      </a:r>
                    </a:p>
                    <a:p>
                      <a:pPr marL="171450" indent="-171450">
                        <a:buFont typeface="Arial" panose="020B0604020202020204" pitchFamily="34" charset="0"/>
                        <a:buChar char="•"/>
                      </a:pPr>
                      <a:r>
                        <a:rPr lang="en-US" sz="1200" kern="1200" dirty="0">
                          <a:solidFill>
                            <a:schemeClr val="tx2">
                              <a:lumMod val="75000"/>
                              <a:lumOff val="25000"/>
                            </a:schemeClr>
                          </a:solidFill>
                          <a:effectLst/>
                          <a:latin typeface="+mn-lt"/>
                          <a:ea typeface="+mn-ea"/>
                          <a:cs typeface="+mn-cs"/>
                        </a:rPr>
                        <a:t>Builds community and collaboration that incorporates feedback and reflection about the methods into the instruction</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Examples</a:t>
                      </a:r>
                    </a:p>
                    <a:p>
                      <a:pPr marL="628650" lvl="1" indent="-171450">
                        <a:buFont typeface="Arial" panose="020B0604020202020204" pitchFamily="34" charset="0"/>
                        <a:buChar char="•"/>
                      </a:pPr>
                      <a:r>
                        <a:rPr lang="en-US" sz="1200" kern="1200" dirty="0">
                          <a:solidFill>
                            <a:schemeClr val="dk1"/>
                          </a:solidFill>
                          <a:effectLst/>
                          <a:latin typeface="+mn-lt"/>
                          <a:ea typeface="+mn-ea"/>
                          <a:cs typeface="+mn-cs"/>
                        </a:rPr>
                        <a:t>Interactive lecture with formative checks</a:t>
                      </a:r>
                    </a:p>
                    <a:p>
                      <a:pPr marL="628650" lvl="1" indent="-171450">
                        <a:buFont typeface="Arial" panose="020B0604020202020204" pitchFamily="34" charset="0"/>
                        <a:buChar char="•"/>
                      </a:pPr>
                      <a:r>
                        <a:rPr lang="en-US" sz="1200" kern="1200" dirty="0">
                          <a:solidFill>
                            <a:schemeClr val="dk1"/>
                          </a:solidFill>
                          <a:effectLst/>
                          <a:latin typeface="+mn-lt"/>
                          <a:ea typeface="+mn-ea"/>
                          <a:cs typeface="+mn-cs"/>
                        </a:rPr>
                        <a:t>Structured discussion</a:t>
                      </a:r>
                    </a:p>
                    <a:p>
                      <a:pPr marL="628650" lvl="1" indent="-171450">
                        <a:buFont typeface="Arial" panose="020B0604020202020204" pitchFamily="34" charset="0"/>
                        <a:buChar char="•"/>
                      </a:pPr>
                      <a:r>
                        <a:rPr lang="en-US" sz="1200" kern="1200" dirty="0">
                          <a:solidFill>
                            <a:schemeClr val="dk1"/>
                          </a:solidFill>
                          <a:effectLst/>
                          <a:latin typeface="+mn-lt"/>
                          <a:ea typeface="+mn-ea"/>
                          <a:cs typeface="+mn-cs"/>
                        </a:rPr>
                        <a:t>Guided practice with feedback</a:t>
                      </a:r>
                    </a:p>
                    <a:p>
                      <a:pPr marL="628650" lvl="1" indent="-171450">
                        <a:buFont typeface="Arial" panose="020B0604020202020204" pitchFamily="34" charset="0"/>
                        <a:buChar char="•"/>
                      </a:pPr>
                      <a:r>
                        <a:rPr lang="en-US" sz="1200" kern="1200" dirty="0">
                          <a:solidFill>
                            <a:schemeClr val="dk1"/>
                          </a:solidFill>
                          <a:effectLst/>
                          <a:latin typeface="+mn-lt"/>
                          <a:ea typeface="+mn-ea"/>
                          <a:cs typeface="+mn-cs"/>
                        </a:rPr>
                        <a:t>Case- or problem-based exploration</a:t>
                      </a:r>
                    </a:p>
                    <a:p>
                      <a:pPr marL="628650" lvl="1" indent="-171450">
                        <a:buFont typeface="Arial" panose="020B0604020202020204" pitchFamily="34" charset="0"/>
                        <a:buChar char="•"/>
                      </a:pPr>
                      <a:r>
                        <a:rPr lang="en-US" sz="1200" kern="1200" dirty="0">
                          <a:solidFill>
                            <a:schemeClr val="dk1"/>
                          </a:solidFill>
                          <a:effectLst/>
                          <a:latin typeface="+mn-lt"/>
                          <a:ea typeface="+mn-ea"/>
                          <a:cs typeface="+mn-cs"/>
                        </a:rPr>
                        <a:t>Collaborative analysis</a:t>
                      </a:r>
                    </a:p>
                    <a:p>
                      <a:pPr marL="628650" lvl="1" indent="-171450">
                        <a:buFont typeface="Arial" panose="020B0604020202020204" pitchFamily="34" charset="0"/>
                        <a:buChar char="•"/>
                      </a:pPr>
                      <a:r>
                        <a:rPr lang="en-US" sz="1200" kern="1200" dirty="0">
                          <a:solidFill>
                            <a:schemeClr val="dk1"/>
                          </a:solidFill>
                          <a:effectLst/>
                          <a:latin typeface="+mn-lt"/>
                          <a:ea typeface="+mn-ea"/>
                          <a:cs typeface="+mn-cs"/>
                        </a:rPr>
                        <a:t>Simulation or role-playing</a:t>
                      </a:r>
                    </a:p>
                  </a:txBody>
                  <a:tcPr/>
                </a:tc>
                <a:extLst>
                  <a:ext uri="{0D108BD9-81ED-4DB2-BD59-A6C34878D82A}">
                    <a16:rowId xmlns:a16="http://schemas.microsoft.com/office/drawing/2014/main" val="180851873"/>
                  </a:ext>
                </a:extLst>
              </a:tr>
            </a:tbl>
          </a:graphicData>
        </a:graphic>
      </p:graphicFrame>
    </p:spTree>
    <p:extLst>
      <p:ext uri="{BB962C8B-B14F-4D97-AF65-F5344CB8AC3E}">
        <p14:creationId xmlns:p14="http://schemas.microsoft.com/office/powerpoint/2010/main" val="1697860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B1B66-D52A-F14E-0212-606B4D082493}"/>
              </a:ext>
            </a:extLst>
          </p:cNvPr>
          <p:cNvSpPr>
            <a:spLocks noGrp="1"/>
          </p:cNvSpPr>
          <p:nvPr>
            <p:ph type="title"/>
          </p:nvPr>
        </p:nvSpPr>
        <p:spPr/>
        <p:txBody>
          <a:bodyPr/>
          <a:lstStyle/>
          <a:p>
            <a:r>
              <a:rPr lang="en-US" dirty="0"/>
              <a:t>Operationalizing UDL in the COR (4 of 4)</a:t>
            </a:r>
          </a:p>
        </p:txBody>
      </p:sp>
      <p:graphicFrame>
        <p:nvGraphicFramePr>
          <p:cNvPr id="4" name="Table 3">
            <a:extLst>
              <a:ext uri="{FF2B5EF4-FFF2-40B4-BE49-F238E27FC236}">
                <a16:creationId xmlns:a16="http://schemas.microsoft.com/office/drawing/2014/main" id="{B777D35A-D38D-B748-2881-4C7219163514}"/>
              </a:ext>
            </a:extLst>
          </p:cNvPr>
          <p:cNvGraphicFramePr>
            <a:graphicFrameLocks noGrp="1"/>
          </p:cNvGraphicFramePr>
          <p:nvPr>
            <p:extLst>
              <p:ext uri="{D42A27DB-BD31-4B8C-83A1-F6EECF244321}">
                <p14:modId xmlns:p14="http://schemas.microsoft.com/office/powerpoint/2010/main" val="2073183320"/>
              </p:ext>
            </p:extLst>
          </p:nvPr>
        </p:nvGraphicFramePr>
        <p:xfrm>
          <a:off x="997351" y="1506133"/>
          <a:ext cx="10197297" cy="3899153"/>
        </p:xfrm>
        <a:graphic>
          <a:graphicData uri="http://schemas.openxmlformats.org/drawingml/2006/table">
            <a:tbl>
              <a:tblPr firstRow="1" bandRow="1">
                <a:tableStyleId>{D7AC3CCA-C797-4891-BE02-D94E43425B78}</a:tableStyleId>
              </a:tblPr>
              <a:tblGrid>
                <a:gridCol w="3399099">
                  <a:extLst>
                    <a:ext uri="{9D8B030D-6E8A-4147-A177-3AD203B41FA5}">
                      <a16:colId xmlns:a16="http://schemas.microsoft.com/office/drawing/2014/main" val="2010290082"/>
                    </a:ext>
                  </a:extLst>
                </a:gridCol>
                <a:gridCol w="3399099">
                  <a:extLst>
                    <a:ext uri="{9D8B030D-6E8A-4147-A177-3AD203B41FA5}">
                      <a16:colId xmlns:a16="http://schemas.microsoft.com/office/drawing/2014/main" val="3339798623"/>
                    </a:ext>
                  </a:extLst>
                </a:gridCol>
                <a:gridCol w="3399099">
                  <a:extLst>
                    <a:ext uri="{9D8B030D-6E8A-4147-A177-3AD203B41FA5}">
                      <a16:colId xmlns:a16="http://schemas.microsoft.com/office/drawing/2014/main" val="897207074"/>
                    </a:ext>
                  </a:extLst>
                </a:gridCol>
              </a:tblGrid>
              <a:tr h="3885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dk1"/>
                          </a:solidFill>
                          <a:effectLst/>
                          <a:latin typeface="+mn-lt"/>
                          <a:ea typeface="+mn-ea"/>
                          <a:cs typeface="+mn-cs"/>
                        </a:rPr>
                        <a:t>COR Section</a:t>
                      </a:r>
                      <a:endParaRPr lang="en-US" sz="1200" i="0" dirty="0"/>
                    </a:p>
                  </a:txBody>
                  <a:tcPr/>
                </a:tc>
                <a:tc>
                  <a:txBody>
                    <a:bodyPr/>
                    <a:lstStyle/>
                    <a:p>
                      <a:r>
                        <a:rPr lang="en-US" sz="1200" b="1" i="0" kern="1200" dirty="0">
                          <a:solidFill>
                            <a:schemeClr val="dk1"/>
                          </a:solidFill>
                          <a:effectLst/>
                          <a:latin typeface="+mn-lt"/>
                          <a:ea typeface="+mn-ea"/>
                          <a:cs typeface="+mn-cs"/>
                        </a:rPr>
                        <a:t>UDL Domain </a:t>
                      </a:r>
                      <a:endParaRPr lang="en-US" sz="1200" i="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dk1"/>
                          </a:solidFill>
                          <a:effectLst/>
                          <a:latin typeface="+mn-lt"/>
                          <a:ea typeface="+mn-ea"/>
                          <a:cs typeface="+mn-cs"/>
                        </a:rPr>
                        <a:t>How It's Operationalized</a:t>
                      </a:r>
                    </a:p>
                    <a:p>
                      <a:endParaRPr lang="en-US" sz="1200" i="0" dirty="0"/>
                    </a:p>
                  </a:txBody>
                  <a:tcPr/>
                </a:tc>
                <a:extLst>
                  <a:ext uri="{0D108BD9-81ED-4DB2-BD59-A6C34878D82A}">
                    <a16:rowId xmlns:a16="http://schemas.microsoft.com/office/drawing/2014/main" val="2200510682"/>
                  </a:ext>
                </a:extLst>
              </a:tr>
              <a:tr h="3441953">
                <a:tc>
                  <a:txBody>
                    <a:bodyPr/>
                    <a:lstStyle/>
                    <a:p>
                      <a:r>
                        <a:rPr lang="en-US" sz="1200" dirty="0"/>
                        <a:t>Methods of Evaluation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dk1"/>
                          </a:solidFill>
                          <a:effectLst/>
                          <a:latin typeface="+mn-lt"/>
                          <a:ea typeface="+mn-ea"/>
                          <a:cs typeface="+mn-cs"/>
                        </a:rPr>
                        <a:t>Action &amp; Expression</a:t>
                      </a:r>
                    </a:p>
                    <a:p>
                      <a:endParaRPr lang="en-US" sz="1200" dirty="0"/>
                    </a:p>
                  </a:txBody>
                  <a:tcPr/>
                </a:tc>
                <a:tc>
                  <a:txBody>
                    <a:bodyPr/>
                    <a:lstStyle/>
                    <a:p>
                      <a:r>
                        <a:rPr lang="en-US" sz="1200" kern="1200" dirty="0">
                          <a:solidFill>
                            <a:schemeClr val="dk1"/>
                          </a:solidFill>
                          <a:effectLst/>
                          <a:latin typeface="+mn-lt"/>
                          <a:ea typeface="+mn-ea"/>
                          <a:cs typeface="+mn-cs"/>
                        </a:rPr>
                        <a:t>Makes the ways student will demonstrate learning explicit in the COR</a:t>
                      </a:r>
                    </a:p>
                    <a:p>
                      <a:pPr marL="285750" indent="-285750">
                        <a:buFont typeface="Arial" panose="020B0604020202020204" pitchFamily="34" charset="0"/>
                        <a:buChar char="•"/>
                      </a:pPr>
                      <a:r>
                        <a:rPr lang="en-US" sz="1200" kern="1200" dirty="0">
                          <a:solidFill>
                            <a:schemeClr val="tx2">
                              <a:lumMod val="75000"/>
                              <a:lumOff val="25000"/>
                            </a:schemeClr>
                          </a:solidFill>
                          <a:effectLst/>
                          <a:latin typeface="+mn-lt"/>
                          <a:ea typeface="+mn-ea"/>
                          <a:cs typeface="+mn-cs"/>
                        </a:rPr>
                        <a:t>Aligns assessments directly to outcomes and includes varied, rigorous assessment methods, using transparent criteria</a:t>
                      </a:r>
                    </a:p>
                    <a:p>
                      <a:pPr marL="285750" indent="-285750">
                        <a:buFont typeface="Arial" panose="020B0604020202020204" pitchFamily="34" charset="0"/>
                        <a:buChar char="•"/>
                      </a:pPr>
                      <a:r>
                        <a:rPr lang="en-US" sz="1200" kern="1200" dirty="0">
                          <a:solidFill>
                            <a:schemeClr val="dk1"/>
                          </a:solidFill>
                          <a:effectLst/>
                          <a:latin typeface="+mn-lt"/>
                          <a:ea typeface="+mn-ea"/>
                          <a:cs typeface="+mn-cs"/>
                        </a:rPr>
                        <a:t>Examples</a:t>
                      </a:r>
                    </a:p>
                    <a:p>
                      <a:pPr marL="742950" lvl="1" indent="-285750">
                        <a:buFont typeface="Arial" panose="020B0604020202020204" pitchFamily="34" charset="0"/>
                        <a:buChar char="•"/>
                      </a:pPr>
                      <a:r>
                        <a:rPr lang="en-US" sz="1200" kern="1200" dirty="0">
                          <a:solidFill>
                            <a:schemeClr val="dk1"/>
                          </a:solidFill>
                          <a:effectLst/>
                          <a:latin typeface="+mn-lt"/>
                          <a:ea typeface="+mn-ea"/>
                          <a:cs typeface="+mn-cs"/>
                        </a:rPr>
                        <a:t>Analytical essay</a:t>
                      </a:r>
                    </a:p>
                    <a:p>
                      <a:pPr marL="742950" lvl="1" indent="-285750">
                        <a:buFont typeface="Arial" panose="020B0604020202020204" pitchFamily="34" charset="0"/>
                        <a:buChar char="•"/>
                      </a:pPr>
                      <a:r>
                        <a:rPr lang="en-US" sz="1200" kern="1200" dirty="0">
                          <a:solidFill>
                            <a:schemeClr val="dk1"/>
                          </a:solidFill>
                          <a:effectLst/>
                          <a:latin typeface="+mn-lt"/>
                          <a:ea typeface="+mn-ea"/>
                          <a:cs typeface="+mn-cs"/>
                        </a:rPr>
                        <a:t>Case study analysis</a:t>
                      </a:r>
                    </a:p>
                    <a:p>
                      <a:pPr marL="742950" lvl="1" indent="-285750">
                        <a:buFont typeface="Arial" panose="020B0604020202020204" pitchFamily="34" charset="0"/>
                        <a:buChar char="•"/>
                      </a:pPr>
                      <a:r>
                        <a:rPr lang="en-US" sz="1200" kern="1200" dirty="0">
                          <a:solidFill>
                            <a:schemeClr val="dk1"/>
                          </a:solidFill>
                          <a:effectLst/>
                          <a:latin typeface="+mn-lt"/>
                          <a:ea typeface="+mn-ea"/>
                          <a:cs typeface="+mn-cs"/>
                        </a:rPr>
                        <a:t>Project-based application</a:t>
                      </a:r>
                    </a:p>
                    <a:p>
                      <a:pPr marL="742950" lvl="1" indent="-285750">
                        <a:buFont typeface="Arial" panose="020B0604020202020204" pitchFamily="34" charset="0"/>
                        <a:buChar char="•"/>
                      </a:pPr>
                      <a:r>
                        <a:rPr lang="en-US" sz="1200" kern="1200" dirty="0">
                          <a:solidFill>
                            <a:schemeClr val="dk1"/>
                          </a:solidFill>
                          <a:effectLst/>
                          <a:latin typeface="+mn-lt"/>
                          <a:ea typeface="+mn-ea"/>
                          <a:cs typeface="+mn-cs"/>
                        </a:rPr>
                        <a:t>Structured problem sets or applied calculations</a:t>
                      </a:r>
                    </a:p>
                    <a:p>
                      <a:pPr marL="742950" lvl="1" indent="-285750">
                        <a:buFont typeface="Arial" panose="020B0604020202020204" pitchFamily="34" charset="0"/>
                        <a:buChar char="•"/>
                      </a:pPr>
                      <a:r>
                        <a:rPr lang="en-US" sz="1200" kern="1200" dirty="0">
                          <a:solidFill>
                            <a:schemeClr val="dk1"/>
                          </a:solidFill>
                          <a:effectLst/>
                          <a:latin typeface="+mn-lt"/>
                          <a:ea typeface="+mn-ea"/>
                          <a:cs typeface="+mn-cs"/>
                        </a:rPr>
                        <a:t>Portfolio demonstrating skill progression</a:t>
                      </a:r>
                    </a:p>
                    <a:p>
                      <a:pPr marL="742950" lvl="1" indent="-285750">
                        <a:buFont typeface="Arial" panose="020B0604020202020204" pitchFamily="34" charset="0"/>
                        <a:buChar char="•"/>
                      </a:pPr>
                      <a:r>
                        <a:rPr lang="en-US" sz="1200" kern="1200" dirty="0">
                          <a:solidFill>
                            <a:schemeClr val="dk1"/>
                          </a:solidFill>
                          <a:effectLst/>
                          <a:latin typeface="+mn-lt"/>
                          <a:ea typeface="+mn-ea"/>
                          <a:cs typeface="+mn-cs"/>
                        </a:rPr>
                        <a:t>Performance demonstration (lab, clinical, technical task</a:t>
                      </a:r>
                    </a:p>
                    <a:p>
                      <a:pPr marL="742950" lvl="1" indent="-285750">
                        <a:buFont typeface="Arial" panose="020B0604020202020204" pitchFamily="34" charset="0"/>
                        <a:buChar char="•"/>
                      </a:pPr>
                      <a:r>
                        <a:rPr lang="en-US" sz="1200" kern="1200" dirty="0">
                          <a:solidFill>
                            <a:schemeClr val="tx2">
                              <a:lumMod val="75000"/>
                              <a:lumOff val="25000"/>
                            </a:schemeClr>
                          </a:solidFill>
                          <a:effectLst/>
                          <a:latin typeface="+mn-lt"/>
                          <a:ea typeface="+mn-ea"/>
                          <a:cs typeface="+mn-cs"/>
                        </a:rPr>
                        <a:t>Reflective analysis tied to outcome criteria</a:t>
                      </a:r>
                    </a:p>
                    <a:p>
                      <a:endParaRPr lang="en-US" sz="1200" kern="1200" dirty="0">
                        <a:solidFill>
                          <a:schemeClr val="dk1"/>
                        </a:solidFill>
                        <a:effectLst/>
                        <a:latin typeface="+mn-lt"/>
                        <a:ea typeface="+mn-ea"/>
                        <a:cs typeface="+mn-cs"/>
                      </a:endParaRPr>
                    </a:p>
                  </a:txBody>
                  <a:tcPr/>
                </a:tc>
                <a:extLst>
                  <a:ext uri="{0D108BD9-81ED-4DB2-BD59-A6C34878D82A}">
                    <a16:rowId xmlns:a16="http://schemas.microsoft.com/office/drawing/2014/main" val="180851873"/>
                  </a:ext>
                </a:extLst>
              </a:tr>
            </a:tbl>
          </a:graphicData>
        </a:graphic>
      </p:graphicFrame>
      <p:sp>
        <p:nvSpPr>
          <p:cNvPr id="5" name="TextBox 4">
            <a:extLst>
              <a:ext uri="{FF2B5EF4-FFF2-40B4-BE49-F238E27FC236}">
                <a16:creationId xmlns:a16="http://schemas.microsoft.com/office/drawing/2014/main" id="{47D92F55-BE1B-09B1-AB48-1A871778942B}"/>
              </a:ext>
            </a:extLst>
          </p:cNvPr>
          <p:cNvSpPr txBox="1"/>
          <p:nvPr/>
        </p:nvSpPr>
        <p:spPr>
          <a:xfrm>
            <a:off x="997351" y="5494866"/>
            <a:ext cx="10197297" cy="584775"/>
          </a:xfrm>
          <a:prstGeom prst="rect">
            <a:avLst/>
          </a:prstGeom>
          <a:noFill/>
        </p:spPr>
        <p:txBody>
          <a:bodyPr wrap="square" rtlCol="0">
            <a:spAutoFit/>
          </a:bodyPr>
          <a:lstStyle/>
          <a:p>
            <a:r>
              <a:rPr lang="en-US" sz="1600" dirty="0"/>
              <a:t>(Brown &amp; Green, 2016; Driscoll et al., 2021; Elkilany, 2015; He &amp; Cordie, 2024; Hodell, 2016; Litchfield, 2017; Lynch, 2025; Rao et al., 2014; Reugeluth et al., 2017)</a:t>
            </a:r>
          </a:p>
        </p:txBody>
      </p:sp>
    </p:spTree>
    <p:extLst>
      <p:ext uri="{BB962C8B-B14F-4D97-AF65-F5344CB8AC3E}">
        <p14:creationId xmlns:p14="http://schemas.microsoft.com/office/powerpoint/2010/main" val="4214167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61FB5-95EA-071C-DD17-B1906491228D}"/>
              </a:ext>
            </a:extLst>
          </p:cNvPr>
          <p:cNvSpPr>
            <a:spLocks noGrp="1"/>
          </p:cNvSpPr>
          <p:nvPr>
            <p:ph type="title"/>
          </p:nvPr>
        </p:nvSpPr>
        <p:spPr/>
        <p:txBody>
          <a:bodyPr/>
          <a:lstStyle/>
          <a:p>
            <a:r>
              <a:rPr lang="en-US" dirty="0"/>
              <a:t>UDL &amp; IDEAA Principles in Practice</a:t>
            </a:r>
          </a:p>
        </p:txBody>
      </p:sp>
      <p:sp>
        <p:nvSpPr>
          <p:cNvPr id="4" name="TextBox 3">
            <a:extLst>
              <a:ext uri="{FF2B5EF4-FFF2-40B4-BE49-F238E27FC236}">
                <a16:creationId xmlns:a16="http://schemas.microsoft.com/office/drawing/2014/main" id="{01DFBDF5-844D-4AC7-AF74-033CAD106197}"/>
              </a:ext>
            </a:extLst>
          </p:cNvPr>
          <p:cNvSpPr txBox="1"/>
          <p:nvPr/>
        </p:nvSpPr>
        <p:spPr>
          <a:xfrm>
            <a:off x="1166812" y="1383387"/>
            <a:ext cx="7062787" cy="2062103"/>
          </a:xfrm>
          <a:prstGeom prst="rect">
            <a:avLst/>
          </a:prstGeom>
          <a:solidFill>
            <a:schemeClr val="accent3">
              <a:lumMod val="20000"/>
              <a:lumOff val="80000"/>
            </a:schemeClr>
          </a:solidFill>
        </p:spPr>
        <p:txBody>
          <a:bodyPr wrap="square" rtlCol="0">
            <a:spAutoFit/>
          </a:bodyPr>
          <a:lstStyle/>
          <a:p>
            <a:r>
              <a:rPr lang="en-US" sz="1600" dirty="0"/>
              <a:t>Engagement -Why Learning Matters</a:t>
            </a:r>
          </a:p>
          <a:p>
            <a:r>
              <a:rPr lang="en-US" sz="1600" dirty="0"/>
              <a:t>• 7.2 Optimize relevance, value, and authenticity</a:t>
            </a:r>
          </a:p>
          <a:p>
            <a:r>
              <a:rPr lang="en-US" sz="1600" dirty="0"/>
              <a:t>• 7.4 Address biases, threats, and distractions</a:t>
            </a:r>
          </a:p>
          <a:p>
            <a:r>
              <a:rPr lang="en-US" sz="1600" dirty="0"/>
              <a:t>• 8.3 Foster collaboration, interdependence, and collective learning</a:t>
            </a:r>
          </a:p>
          <a:p>
            <a:r>
              <a:rPr lang="en-US" sz="1600" dirty="0"/>
              <a:t>• 8.4 Foster belonging and community</a:t>
            </a:r>
          </a:p>
          <a:p>
            <a:r>
              <a:rPr lang="en-US" sz="1600" dirty="0"/>
              <a:t>• 9.2 Develop awareness of self and others</a:t>
            </a:r>
          </a:p>
          <a:p>
            <a:r>
              <a:rPr lang="en-US" sz="1600" dirty="0"/>
              <a:t>• 9.3 Promote individual and collective reflection</a:t>
            </a:r>
          </a:p>
          <a:p>
            <a:r>
              <a:rPr lang="en-US" sz="1600" dirty="0"/>
              <a:t>• 9.4 Cultivate empathy and restorative practices</a:t>
            </a:r>
          </a:p>
        </p:txBody>
      </p:sp>
      <p:sp>
        <p:nvSpPr>
          <p:cNvPr id="5" name="TextBox 4">
            <a:extLst>
              <a:ext uri="{FF2B5EF4-FFF2-40B4-BE49-F238E27FC236}">
                <a16:creationId xmlns:a16="http://schemas.microsoft.com/office/drawing/2014/main" id="{E81F2737-B4DE-46DB-FABE-8CBDD92A58C5}"/>
              </a:ext>
            </a:extLst>
          </p:cNvPr>
          <p:cNvSpPr txBox="1"/>
          <p:nvPr/>
        </p:nvSpPr>
        <p:spPr>
          <a:xfrm>
            <a:off x="1166812" y="3731483"/>
            <a:ext cx="7062788" cy="1323439"/>
          </a:xfrm>
          <a:prstGeom prst="rect">
            <a:avLst/>
          </a:prstGeom>
          <a:solidFill>
            <a:schemeClr val="accent5">
              <a:lumMod val="20000"/>
              <a:lumOff val="80000"/>
            </a:schemeClr>
          </a:solidFill>
        </p:spPr>
        <p:txBody>
          <a:bodyPr wrap="square" rtlCol="0">
            <a:spAutoFit/>
          </a:bodyPr>
          <a:lstStyle/>
          <a:p>
            <a:r>
              <a:rPr lang="en-US" sz="1600" dirty="0"/>
              <a:t>Representation - Access to Information</a:t>
            </a:r>
          </a:p>
          <a:p>
            <a:r>
              <a:rPr lang="en-US" sz="1600" dirty="0"/>
              <a:t>• 1.2 Support multiple ways to perceive information</a:t>
            </a:r>
          </a:p>
          <a:p>
            <a:r>
              <a:rPr lang="en-US" sz="1600" dirty="0"/>
              <a:t>• 1.3 Represent a diversity of perspectives in authentic ways</a:t>
            </a:r>
          </a:p>
          <a:p>
            <a:r>
              <a:rPr lang="en-US" sz="1600" dirty="0"/>
              <a:t>• 2.3 Cultivate understanding and respect across languages and dialects</a:t>
            </a:r>
          </a:p>
          <a:p>
            <a:r>
              <a:rPr lang="en-US" sz="1600" dirty="0"/>
              <a:t>• 2.4 Address biases in the use of language and symbols</a:t>
            </a:r>
          </a:p>
        </p:txBody>
      </p:sp>
      <p:sp>
        <p:nvSpPr>
          <p:cNvPr id="6" name="TextBox 5">
            <a:extLst>
              <a:ext uri="{FF2B5EF4-FFF2-40B4-BE49-F238E27FC236}">
                <a16:creationId xmlns:a16="http://schemas.microsoft.com/office/drawing/2014/main" id="{4DFE3C98-4025-6AAD-0749-E616F04CAABA}"/>
              </a:ext>
            </a:extLst>
          </p:cNvPr>
          <p:cNvSpPr txBox="1"/>
          <p:nvPr/>
        </p:nvSpPr>
        <p:spPr>
          <a:xfrm>
            <a:off x="1166812" y="5340915"/>
            <a:ext cx="7062788" cy="1077218"/>
          </a:xfrm>
          <a:prstGeom prst="rect">
            <a:avLst/>
          </a:prstGeom>
          <a:solidFill>
            <a:schemeClr val="tx2">
              <a:lumMod val="10000"/>
              <a:lumOff val="90000"/>
            </a:schemeClr>
          </a:solidFill>
        </p:spPr>
        <p:txBody>
          <a:bodyPr wrap="square" rtlCol="0">
            <a:spAutoFit/>
          </a:bodyPr>
          <a:lstStyle/>
          <a:p>
            <a:r>
              <a:rPr lang="en-US" sz="1600" dirty="0"/>
              <a:t>Action &amp; Expression - Demonstrating Learning</a:t>
            </a:r>
          </a:p>
          <a:p>
            <a:r>
              <a:rPr lang="en-US" sz="1600" dirty="0"/>
              <a:t>• 5.3 Build fluencies with graduated levels of support</a:t>
            </a:r>
          </a:p>
          <a:p>
            <a:r>
              <a:rPr lang="en-US" sz="1600" dirty="0"/>
              <a:t>• 5.4 Address biases related to modes of expression and communication</a:t>
            </a:r>
          </a:p>
          <a:p>
            <a:r>
              <a:rPr lang="en-US" sz="1600" dirty="0"/>
              <a:t>• 6.5 Challenge exclusionary practices</a:t>
            </a:r>
          </a:p>
        </p:txBody>
      </p:sp>
      <p:sp>
        <p:nvSpPr>
          <p:cNvPr id="7" name="TextBox 6">
            <a:extLst>
              <a:ext uri="{FF2B5EF4-FFF2-40B4-BE49-F238E27FC236}">
                <a16:creationId xmlns:a16="http://schemas.microsoft.com/office/drawing/2014/main" id="{E885E755-EE82-6F29-2752-4DDE1981BA08}"/>
              </a:ext>
            </a:extLst>
          </p:cNvPr>
          <p:cNvSpPr txBox="1"/>
          <p:nvPr/>
        </p:nvSpPr>
        <p:spPr>
          <a:xfrm>
            <a:off x="166688" y="3500650"/>
            <a:ext cx="771525" cy="461665"/>
          </a:xfrm>
          <a:prstGeom prst="rect">
            <a:avLst/>
          </a:prstGeom>
          <a:solidFill>
            <a:srgbClr val="FFFF00"/>
          </a:solidFill>
        </p:spPr>
        <p:txBody>
          <a:bodyPr wrap="square" rtlCol="0">
            <a:spAutoFit/>
          </a:bodyPr>
          <a:lstStyle/>
          <a:p>
            <a:r>
              <a:rPr lang="en-US" sz="2400" dirty="0"/>
              <a:t>UDL</a:t>
            </a:r>
          </a:p>
        </p:txBody>
      </p:sp>
      <p:sp>
        <p:nvSpPr>
          <p:cNvPr id="8" name="Right Brace 7">
            <a:extLst>
              <a:ext uri="{FF2B5EF4-FFF2-40B4-BE49-F238E27FC236}">
                <a16:creationId xmlns:a16="http://schemas.microsoft.com/office/drawing/2014/main" id="{4EA02AE7-509F-4C6F-0844-E48639275A44}"/>
              </a:ext>
              <a:ext uri="{C183D7F6-B498-43B3-948B-1728B52AA6E4}">
                <adec:decorative xmlns:adec="http://schemas.microsoft.com/office/drawing/2017/decorative" val="1"/>
              </a:ext>
            </a:extLst>
          </p:cNvPr>
          <p:cNvSpPr/>
          <p:nvPr/>
        </p:nvSpPr>
        <p:spPr>
          <a:xfrm>
            <a:off x="8586788" y="1383387"/>
            <a:ext cx="628650" cy="5034746"/>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sp>
        <p:nvSpPr>
          <p:cNvPr id="9" name="TextBox 8">
            <a:extLst>
              <a:ext uri="{FF2B5EF4-FFF2-40B4-BE49-F238E27FC236}">
                <a16:creationId xmlns:a16="http://schemas.microsoft.com/office/drawing/2014/main" id="{152D93A9-51C2-B184-3405-F45B2B81E800}"/>
              </a:ext>
            </a:extLst>
          </p:cNvPr>
          <p:cNvSpPr txBox="1"/>
          <p:nvPr/>
        </p:nvSpPr>
        <p:spPr>
          <a:xfrm>
            <a:off x="9329738" y="3300595"/>
            <a:ext cx="2400300" cy="1200329"/>
          </a:xfrm>
          <a:prstGeom prst="rect">
            <a:avLst/>
          </a:prstGeom>
          <a:noFill/>
        </p:spPr>
        <p:txBody>
          <a:bodyPr wrap="square" rtlCol="0">
            <a:spAutoFit/>
          </a:bodyPr>
          <a:lstStyle/>
          <a:p>
            <a:r>
              <a:rPr lang="en-US" dirty="0"/>
              <a:t>Inclusion, Diversity, Equity, Anti-Racism, &amp; Accessibility (IDEAA) Outcomes</a:t>
            </a:r>
          </a:p>
        </p:txBody>
      </p:sp>
    </p:spTree>
    <p:extLst>
      <p:ext uri="{BB962C8B-B14F-4D97-AF65-F5344CB8AC3E}">
        <p14:creationId xmlns:p14="http://schemas.microsoft.com/office/powerpoint/2010/main" val="3211699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5671D-185E-8C81-2392-29D97DF94FD6}"/>
              </a:ext>
            </a:extLst>
          </p:cNvPr>
          <p:cNvSpPr>
            <a:spLocks noGrp="1"/>
          </p:cNvSpPr>
          <p:nvPr>
            <p:ph type="title"/>
          </p:nvPr>
        </p:nvSpPr>
        <p:spPr/>
        <p:txBody>
          <a:bodyPr/>
          <a:lstStyle/>
          <a:p>
            <a:r>
              <a:rPr lang="en-US" dirty="0"/>
              <a:t>Title 5 55001 Requirement</a:t>
            </a:r>
          </a:p>
        </p:txBody>
      </p:sp>
      <p:sp>
        <p:nvSpPr>
          <p:cNvPr id="3" name="Content Placeholder 2">
            <a:extLst>
              <a:ext uri="{FF2B5EF4-FFF2-40B4-BE49-F238E27FC236}">
                <a16:creationId xmlns:a16="http://schemas.microsoft.com/office/drawing/2014/main" id="{7EA7BA90-4020-61D4-16EC-E2E5462F5713}"/>
              </a:ext>
            </a:extLst>
          </p:cNvPr>
          <p:cNvSpPr>
            <a:spLocks noGrp="1"/>
          </p:cNvSpPr>
          <p:nvPr>
            <p:ph idx="1"/>
          </p:nvPr>
        </p:nvSpPr>
        <p:spPr>
          <a:xfrm>
            <a:off x="838200" y="1584224"/>
            <a:ext cx="10515600" cy="4351338"/>
          </a:xfrm>
        </p:spPr>
        <p:txBody>
          <a:bodyPr>
            <a:normAutofit fontScale="92500" lnSpcReduction="20000"/>
          </a:bodyPr>
          <a:lstStyle/>
          <a:p>
            <a:pPr marL="0" indent="0">
              <a:buNone/>
            </a:pPr>
            <a:r>
              <a:rPr lang="en-US" dirty="0"/>
              <a:t>Curriculum Committee:</a:t>
            </a:r>
          </a:p>
          <a:p>
            <a:pPr marL="0" indent="0">
              <a:buNone/>
            </a:pPr>
            <a:r>
              <a:rPr lang="en-US" dirty="0"/>
              <a:t>(b) Curriculum committees shall have a </a:t>
            </a:r>
            <a:r>
              <a:rPr lang="en-US" b="1" dirty="0"/>
              <a:t>documented procedure </a:t>
            </a:r>
            <a:r>
              <a:rPr lang="en-US" dirty="0"/>
              <a:t>for ensuring that course outlines of record for all courses approved pursuant to section </a:t>
            </a:r>
            <a:r>
              <a:rPr lang="en-US" b="1" dirty="0"/>
              <a:t>55002 describe approaches that would accommodate and engage diverse student bodies, advance equitable student outcomes, and promote the inclusion of all students</a:t>
            </a:r>
            <a:r>
              <a:rPr lang="en-US" dirty="0"/>
              <a:t>.</a:t>
            </a:r>
          </a:p>
          <a:p>
            <a:pPr marL="0" indent="0">
              <a:buNone/>
            </a:pPr>
            <a:endParaRPr lang="en-US" dirty="0"/>
          </a:p>
          <a:p>
            <a:pPr marL="0" indent="0">
              <a:buNone/>
            </a:pPr>
            <a:r>
              <a:rPr lang="en-US" dirty="0"/>
              <a:t>( c) Curriculum committees shall have a </a:t>
            </a:r>
            <a:r>
              <a:rPr lang="en-US" b="1" dirty="0"/>
              <a:t>documented procedure to guarantee accessibility for every student</a:t>
            </a:r>
            <a:r>
              <a:rPr lang="en-US" dirty="0"/>
              <a:t> to ensure individuals with disabilities can equally participate in learning through </a:t>
            </a:r>
            <a:r>
              <a:rPr lang="en-US" b="1" dirty="0"/>
              <a:t>course outlines of record that reflect universal design for learning strategies</a:t>
            </a:r>
            <a:r>
              <a:rPr lang="en-US" dirty="0"/>
              <a:t>, which include multiple means of representation, engagement, and expression to support learner variability and diversity.</a:t>
            </a:r>
          </a:p>
          <a:p>
            <a:pPr marL="0" indent="0">
              <a:buNone/>
            </a:pPr>
            <a:endParaRPr lang="en-US" dirty="0"/>
          </a:p>
        </p:txBody>
      </p:sp>
    </p:spTree>
    <p:extLst>
      <p:ext uri="{BB962C8B-B14F-4D97-AF65-F5344CB8AC3E}">
        <p14:creationId xmlns:p14="http://schemas.microsoft.com/office/powerpoint/2010/main" val="3128190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1CF58-B8AF-8FDF-889E-0969D0E6BD2A}"/>
              </a:ext>
            </a:extLst>
          </p:cNvPr>
          <p:cNvSpPr>
            <a:spLocks noGrp="1"/>
          </p:cNvSpPr>
          <p:nvPr>
            <p:ph type="title"/>
          </p:nvPr>
        </p:nvSpPr>
        <p:spPr>
          <a:xfrm>
            <a:off x="1045028" y="466083"/>
            <a:ext cx="9942716" cy="1554480"/>
          </a:xfrm>
        </p:spPr>
        <p:txBody>
          <a:bodyPr anchor="ctr">
            <a:normAutofit/>
          </a:bodyPr>
          <a:lstStyle/>
          <a:p>
            <a:r>
              <a:rPr lang="en-US" sz="4800" dirty="0"/>
              <a:t>Title 5 55001.5 Requirements</a:t>
            </a:r>
          </a:p>
        </p:txBody>
      </p:sp>
      <p:sp>
        <p:nvSpPr>
          <p:cNvPr id="3" name="Content Placeholder 2">
            <a:extLst>
              <a:ext uri="{FF2B5EF4-FFF2-40B4-BE49-F238E27FC236}">
                <a16:creationId xmlns:a16="http://schemas.microsoft.com/office/drawing/2014/main" id="{A0E3296A-C4DC-8CFF-CA03-6BA38DA0D5EC}"/>
              </a:ext>
            </a:extLst>
          </p:cNvPr>
          <p:cNvSpPr>
            <a:spLocks noGrp="1"/>
          </p:cNvSpPr>
          <p:nvPr>
            <p:ph idx="1"/>
          </p:nvPr>
        </p:nvSpPr>
        <p:spPr>
          <a:xfrm>
            <a:off x="1046425" y="1743159"/>
            <a:ext cx="9941319" cy="4179565"/>
          </a:xfrm>
        </p:spPr>
        <p:txBody>
          <a:bodyPr anchor="ctr">
            <a:normAutofit lnSpcReduction="10000"/>
          </a:bodyPr>
          <a:lstStyle/>
          <a:p>
            <a:pPr marL="0" indent="0">
              <a:buNone/>
            </a:pPr>
            <a:r>
              <a:rPr lang="en-US" sz="2400" dirty="0"/>
              <a:t>(a)…Course outlines of record shall include the following required elements for each course:</a:t>
            </a:r>
          </a:p>
          <a:p>
            <a:pPr marL="457200" lvl="1" indent="0">
              <a:buNone/>
            </a:pPr>
            <a:r>
              <a:rPr lang="en-US" sz="2000" dirty="0"/>
              <a:t>…(3)the title, catalog description</a:t>
            </a:r>
            <a:r>
              <a:rPr lang="en-US" sz="2000" b="1" dirty="0"/>
              <a:t>, outcomes, objectives</a:t>
            </a:r>
            <a:r>
              <a:rPr lang="en-US" sz="2000" dirty="0"/>
              <a:t>, content in terms of a specific body of knowledge, and representative textbooks including open educational resources that meet universal design course standards;</a:t>
            </a:r>
          </a:p>
          <a:p>
            <a:pPr marL="457200" lvl="1" indent="0">
              <a:buNone/>
            </a:pPr>
            <a:r>
              <a:rPr lang="en-US" sz="2000" dirty="0"/>
              <a:t>	</a:t>
            </a:r>
            <a:r>
              <a:rPr lang="en-US" sz="2000" dirty="0">
                <a:solidFill>
                  <a:schemeClr val="tx2">
                    <a:lumMod val="75000"/>
                    <a:lumOff val="25000"/>
                  </a:schemeClr>
                </a:solidFill>
              </a:rPr>
              <a:t>For De Anza’s CORs, I believe this can be reasonably translated to SLOs and 	Outline/Objectives</a:t>
            </a:r>
          </a:p>
          <a:p>
            <a:pPr marL="457200" lvl="1" indent="0">
              <a:buNone/>
            </a:pPr>
            <a:r>
              <a:rPr lang="en-US" sz="2000" dirty="0"/>
              <a:t>…(5) </a:t>
            </a:r>
            <a:r>
              <a:rPr lang="en-US" sz="2000" b="1" dirty="0"/>
              <a:t>the discipline or disciplines placement </a:t>
            </a:r>
            <a:r>
              <a:rPr lang="en-US" sz="2000" dirty="0"/>
              <a:t>established pursuant to section 53407 assigned to the course</a:t>
            </a:r>
          </a:p>
          <a:p>
            <a:pPr marL="0" indent="0">
              <a:buNone/>
            </a:pPr>
            <a:r>
              <a:rPr lang="en-US" sz="2400" dirty="0"/>
              <a:t>(b) Course outlines of record shall also include representative descriptions of approaches faculty may use to accommodate and engage diverse student bodies, advance equitable student outcomes, and promote the inclusion of all students </a:t>
            </a:r>
          </a:p>
        </p:txBody>
      </p:sp>
    </p:spTree>
    <p:extLst>
      <p:ext uri="{BB962C8B-B14F-4D97-AF65-F5344CB8AC3E}">
        <p14:creationId xmlns:p14="http://schemas.microsoft.com/office/powerpoint/2010/main" val="729347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24C8F-35E9-117F-A91F-A6844F04A823}"/>
              </a:ext>
            </a:extLst>
          </p:cNvPr>
          <p:cNvSpPr>
            <a:spLocks noGrp="1"/>
          </p:cNvSpPr>
          <p:nvPr>
            <p:ph type="title"/>
          </p:nvPr>
        </p:nvSpPr>
        <p:spPr/>
        <p:txBody>
          <a:bodyPr/>
          <a:lstStyle/>
          <a:p>
            <a:r>
              <a:rPr lang="en-US" dirty="0"/>
              <a:t>CCCCO Memo ESS 25-66</a:t>
            </a:r>
          </a:p>
        </p:txBody>
      </p:sp>
      <p:sp>
        <p:nvSpPr>
          <p:cNvPr id="3" name="Content Placeholder 2">
            <a:extLst>
              <a:ext uri="{FF2B5EF4-FFF2-40B4-BE49-F238E27FC236}">
                <a16:creationId xmlns:a16="http://schemas.microsoft.com/office/drawing/2014/main" id="{FE1C5FE9-1026-BE6D-3A2F-71C73DFCC045}"/>
              </a:ext>
            </a:extLst>
          </p:cNvPr>
          <p:cNvSpPr>
            <a:spLocks noGrp="1"/>
          </p:cNvSpPr>
          <p:nvPr>
            <p:ph idx="1"/>
          </p:nvPr>
        </p:nvSpPr>
        <p:spPr>
          <a:xfrm>
            <a:off x="838200" y="1589897"/>
            <a:ext cx="10515600" cy="4902978"/>
          </a:xfrm>
        </p:spPr>
        <p:txBody>
          <a:bodyPr>
            <a:normAutofit/>
          </a:bodyPr>
          <a:lstStyle/>
          <a:p>
            <a:pPr marL="0" indent="0">
              <a:buNone/>
            </a:pPr>
            <a:r>
              <a:rPr lang="en-US" dirty="0"/>
              <a:t>Timelines:</a:t>
            </a:r>
          </a:p>
          <a:p>
            <a:r>
              <a:rPr lang="en-US" dirty="0"/>
              <a:t>10-30-25: Title 5 changes chaptered (180-day timeline)</a:t>
            </a:r>
          </a:p>
          <a:p>
            <a:r>
              <a:rPr lang="en-US" dirty="0"/>
              <a:t>04-22-26: Local implementation deadline</a:t>
            </a:r>
          </a:p>
          <a:p>
            <a:pPr lvl="1"/>
            <a:r>
              <a:rPr lang="en-US" sz="1800" dirty="0"/>
              <a:t>The guidance memo states "begin the process of implementing the regulatory revisions as part of their local review process.”</a:t>
            </a:r>
          </a:p>
          <a:p>
            <a:pPr lvl="2"/>
            <a:r>
              <a:rPr lang="en-US" sz="1800" dirty="0"/>
              <a:t>Revisions require:</a:t>
            </a:r>
          </a:p>
          <a:p>
            <a:pPr lvl="3"/>
            <a:r>
              <a:rPr lang="en-US" dirty="0"/>
              <a:t>Documented Procedure</a:t>
            </a:r>
          </a:p>
          <a:p>
            <a:pPr lvl="3"/>
            <a:r>
              <a:rPr lang="en-US" b="1" dirty="0"/>
              <a:t>Added COR elements – </a:t>
            </a:r>
            <a:r>
              <a:rPr lang="en-US" dirty="0">
                <a:solidFill>
                  <a:schemeClr val="tx2">
                    <a:lumMod val="75000"/>
                    <a:lumOff val="25000"/>
                  </a:schemeClr>
                </a:solidFill>
              </a:rPr>
              <a:t>I do not think we need to add COR elements, but wanted to check with the committee</a:t>
            </a:r>
          </a:p>
          <a:p>
            <a:r>
              <a:rPr lang="en-US" dirty="0"/>
              <a:t>Fall 2030: Full implementation expected including updates to Chancellor’s Office Curriculum Inventory (COCI)</a:t>
            </a:r>
          </a:p>
        </p:txBody>
      </p:sp>
    </p:spTree>
    <p:extLst>
      <p:ext uri="{BB962C8B-B14F-4D97-AF65-F5344CB8AC3E}">
        <p14:creationId xmlns:p14="http://schemas.microsoft.com/office/powerpoint/2010/main" val="2341513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A9F77-E1C4-2D96-3181-92BCC3BA9F71}"/>
              </a:ext>
            </a:extLst>
          </p:cNvPr>
          <p:cNvSpPr>
            <a:spLocks noGrp="1"/>
          </p:cNvSpPr>
          <p:nvPr>
            <p:ph type="title"/>
          </p:nvPr>
        </p:nvSpPr>
        <p:spPr/>
        <p:txBody>
          <a:bodyPr/>
          <a:lstStyle/>
          <a:p>
            <a:r>
              <a:rPr lang="en-US" dirty="0"/>
              <a:t>Developing a Procedure</a:t>
            </a:r>
          </a:p>
        </p:txBody>
      </p:sp>
      <p:sp>
        <p:nvSpPr>
          <p:cNvPr id="3" name="Content Placeholder 2">
            <a:extLst>
              <a:ext uri="{FF2B5EF4-FFF2-40B4-BE49-F238E27FC236}">
                <a16:creationId xmlns:a16="http://schemas.microsoft.com/office/drawing/2014/main" id="{19210238-CD9D-70F0-C2EC-9ECD7AD6238B}"/>
              </a:ext>
            </a:extLst>
          </p:cNvPr>
          <p:cNvSpPr>
            <a:spLocks noGrp="1"/>
          </p:cNvSpPr>
          <p:nvPr>
            <p:ph idx="1"/>
          </p:nvPr>
        </p:nvSpPr>
        <p:spPr>
          <a:xfrm>
            <a:off x="838200" y="1423289"/>
            <a:ext cx="10515600" cy="4351338"/>
          </a:xfrm>
        </p:spPr>
        <p:txBody>
          <a:bodyPr>
            <a:normAutofit lnSpcReduction="10000"/>
          </a:bodyPr>
          <a:lstStyle/>
          <a:p>
            <a:r>
              <a:rPr lang="en-US" dirty="0"/>
              <a:t>Local flexibility in terms of developing a process and what a process looks like.</a:t>
            </a:r>
          </a:p>
          <a:p>
            <a:pPr lvl="1"/>
            <a:r>
              <a:rPr lang="en-US" dirty="0"/>
              <a:t>Who needs to be involved in the review?</a:t>
            </a:r>
          </a:p>
          <a:p>
            <a:pPr lvl="1"/>
            <a:r>
              <a:rPr lang="en-US" dirty="0"/>
              <a:t>What part(s) of the COR is/are being reviewed?</a:t>
            </a:r>
          </a:p>
          <a:p>
            <a:pPr lvl="1"/>
            <a:r>
              <a:rPr lang="en-US" dirty="0"/>
              <a:t>When does the review occur?</a:t>
            </a:r>
          </a:p>
          <a:p>
            <a:r>
              <a:rPr lang="en-US" dirty="0"/>
              <a:t>A procedure can be developed and approved* by the Curriculum Committee, but who else needs to know about the process?</a:t>
            </a:r>
          </a:p>
          <a:p>
            <a:pPr lvl="1"/>
            <a:r>
              <a:rPr lang="en-US" dirty="0"/>
              <a:t>*Depends on local governance structure</a:t>
            </a:r>
          </a:p>
          <a:p>
            <a:pPr lvl="1"/>
            <a:r>
              <a:rPr lang="en-US" dirty="0"/>
              <a:t>Faculty and departments</a:t>
            </a:r>
          </a:p>
          <a:p>
            <a:pPr lvl="1"/>
            <a:r>
              <a:rPr lang="en-US" dirty="0"/>
              <a:t>Academic Senate</a:t>
            </a:r>
          </a:p>
          <a:p>
            <a:pPr lvl="1"/>
            <a:r>
              <a:rPr lang="en-US" dirty="0"/>
              <a:t>Governing Board and/or their designees (Administration)</a:t>
            </a:r>
          </a:p>
        </p:txBody>
      </p:sp>
    </p:spTree>
    <p:extLst>
      <p:ext uri="{BB962C8B-B14F-4D97-AF65-F5344CB8AC3E}">
        <p14:creationId xmlns:p14="http://schemas.microsoft.com/office/powerpoint/2010/main" val="1020278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1B47E-FE6B-3B34-D222-AAE136A0A905}"/>
              </a:ext>
            </a:extLst>
          </p:cNvPr>
          <p:cNvSpPr>
            <a:spLocks noGrp="1"/>
          </p:cNvSpPr>
          <p:nvPr>
            <p:ph type="title"/>
          </p:nvPr>
        </p:nvSpPr>
        <p:spPr>
          <a:xfrm>
            <a:off x="838200" y="365125"/>
            <a:ext cx="6923227" cy="1325563"/>
          </a:xfrm>
        </p:spPr>
        <p:txBody>
          <a:bodyPr/>
          <a:lstStyle/>
          <a:p>
            <a:r>
              <a:rPr lang="en-US" dirty="0"/>
              <a:t>COR Elements in a Procedure</a:t>
            </a:r>
          </a:p>
        </p:txBody>
      </p:sp>
      <p:sp>
        <p:nvSpPr>
          <p:cNvPr id="3" name="Content Placeholder 2">
            <a:extLst>
              <a:ext uri="{FF2B5EF4-FFF2-40B4-BE49-F238E27FC236}">
                <a16:creationId xmlns:a16="http://schemas.microsoft.com/office/drawing/2014/main" id="{865FEC83-7096-FDEF-EEEF-ED4094396ECE}"/>
              </a:ext>
            </a:extLst>
          </p:cNvPr>
          <p:cNvSpPr>
            <a:spLocks noGrp="1"/>
          </p:cNvSpPr>
          <p:nvPr>
            <p:ph idx="1"/>
          </p:nvPr>
        </p:nvSpPr>
        <p:spPr/>
        <p:txBody>
          <a:bodyPr>
            <a:normAutofit fontScale="85000" lnSpcReduction="20000"/>
          </a:bodyPr>
          <a:lstStyle/>
          <a:p>
            <a:pPr marL="0" indent="0">
              <a:buNone/>
            </a:pPr>
            <a:r>
              <a:rPr lang="en-US" dirty="0"/>
              <a:t>When developing a procedure, consider elements of the COR that may be reviewed. Language reflecting inclusion, diversity, equity, anti-racism, and accessibility can appear in the:</a:t>
            </a:r>
          </a:p>
          <a:p>
            <a:r>
              <a:rPr lang="en-US" dirty="0">
                <a:solidFill>
                  <a:schemeClr val="tx2">
                    <a:lumMod val="75000"/>
                    <a:lumOff val="25000"/>
                  </a:schemeClr>
                </a:solidFill>
              </a:rPr>
              <a:t>Description</a:t>
            </a:r>
          </a:p>
          <a:p>
            <a:r>
              <a:rPr lang="en-US" dirty="0"/>
              <a:t>Course Outcomes</a:t>
            </a:r>
          </a:p>
          <a:p>
            <a:r>
              <a:rPr lang="en-US" dirty="0">
                <a:solidFill>
                  <a:schemeClr val="tx2">
                    <a:lumMod val="75000"/>
                    <a:lumOff val="25000"/>
                  </a:schemeClr>
                </a:solidFill>
              </a:rPr>
              <a:t>Course Objectives (via main points of outline)</a:t>
            </a:r>
          </a:p>
          <a:p>
            <a:r>
              <a:rPr lang="en-US" dirty="0"/>
              <a:t>Course Topics</a:t>
            </a:r>
          </a:p>
          <a:p>
            <a:r>
              <a:rPr lang="en-US" dirty="0">
                <a:solidFill>
                  <a:schemeClr val="tx2">
                    <a:lumMod val="75000"/>
                    <a:lumOff val="25000"/>
                  </a:schemeClr>
                </a:solidFill>
              </a:rPr>
              <a:t>Instruction Methods</a:t>
            </a:r>
          </a:p>
          <a:p>
            <a:r>
              <a:rPr lang="en-US" dirty="0">
                <a:solidFill>
                  <a:schemeClr val="tx2">
                    <a:lumMod val="75000"/>
                    <a:lumOff val="25000"/>
                  </a:schemeClr>
                </a:solidFill>
              </a:rPr>
              <a:t>Assignments</a:t>
            </a:r>
          </a:p>
          <a:p>
            <a:r>
              <a:rPr lang="en-US" dirty="0">
                <a:solidFill>
                  <a:schemeClr val="tx2">
                    <a:lumMod val="75000"/>
                    <a:lumOff val="25000"/>
                  </a:schemeClr>
                </a:solidFill>
              </a:rPr>
              <a:t>Assessment Methods</a:t>
            </a:r>
          </a:p>
          <a:p>
            <a:r>
              <a:rPr lang="en-US" dirty="0">
                <a:solidFill>
                  <a:schemeClr val="tx2">
                    <a:lumMod val="75000"/>
                    <a:lumOff val="25000"/>
                  </a:schemeClr>
                </a:solidFill>
              </a:rPr>
              <a:t>Textbooks</a:t>
            </a:r>
          </a:p>
          <a:p>
            <a:pPr marL="0" indent="0">
              <a:buNone/>
            </a:pPr>
            <a:r>
              <a:rPr lang="en-US" dirty="0"/>
              <a:t>All are needed and all are welcome to do this work.</a:t>
            </a:r>
          </a:p>
          <a:p>
            <a:pPr marL="0" indent="0">
              <a:buNone/>
            </a:pPr>
            <a:endParaRPr lang="en-US" dirty="0"/>
          </a:p>
        </p:txBody>
      </p:sp>
      <p:sp>
        <p:nvSpPr>
          <p:cNvPr id="4" name="TextBox 3">
            <a:extLst>
              <a:ext uri="{FF2B5EF4-FFF2-40B4-BE49-F238E27FC236}">
                <a16:creationId xmlns:a16="http://schemas.microsoft.com/office/drawing/2014/main" id="{236FE122-F29E-9137-92D7-8D5323BFEAC7}"/>
              </a:ext>
            </a:extLst>
          </p:cNvPr>
          <p:cNvSpPr txBox="1"/>
          <p:nvPr/>
        </p:nvSpPr>
        <p:spPr>
          <a:xfrm>
            <a:off x="9860889" y="357371"/>
            <a:ext cx="2026311" cy="1200329"/>
          </a:xfrm>
          <a:prstGeom prst="rect">
            <a:avLst/>
          </a:prstGeom>
          <a:noFill/>
          <a:ln>
            <a:solidFill>
              <a:srgbClr val="0070C0"/>
            </a:solidFill>
          </a:ln>
        </p:spPr>
        <p:txBody>
          <a:bodyPr wrap="square" rtlCol="0">
            <a:spAutoFit/>
          </a:bodyPr>
          <a:lstStyle/>
          <a:p>
            <a:r>
              <a:rPr lang="en-US" dirty="0">
                <a:solidFill>
                  <a:schemeClr val="tx2">
                    <a:lumMod val="75000"/>
                    <a:lumOff val="25000"/>
                  </a:schemeClr>
                </a:solidFill>
              </a:rPr>
              <a:t>Items in blue are already evaluated as part of our equity process</a:t>
            </a:r>
          </a:p>
        </p:txBody>
      </p:sp>
    </p:spTree>
    <p:extLst>
      <p:ext uri="{BB962C8B-B14F-4D97-AF65-F5344CB8AC3E}">
        <p14:creationId xmlns:p14="http://schemas.microsoft.com/office/powerpoint/2010/main" val="2207589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37A46-A47B-5294-88CC-83F05B3E42EA}"/>
              </a:ext>
            </a:extLst>
          </p:cNvPr>
          <p:cNvSpPr>
            <a:spLocks noGrp="1"/>
          </p:cNvSpPr>
          <p:nvPr>
            <p:ph type="title"/>
          </p:nvPr>
        </p:nvSpPr>
        <p:spPr/>
        <p:txBody>
          <a:bodyPr/>
          <a:lstStyle/>
          <a:p>
            <a:r>
              <a:rPr lang="en-US" dirty="0"/>
              <a:t>Implementing Your Procedure</a:t>
            </a:r>
          </a:p>
        </p:txBody>
      </p:sp>
      <p:sp>
        <p:nvSpPr>
          <p:cNvPr id="3" name="Content Placeholder 2">
            <a:extLst>
              <a:ext uri="{FF2B5EF4-FFF2-40B4-BE49-F238E27FC236}">
                <a16:creationId xmlns:a16="http://schemas.microsoft.com/office/drawing/2014/main" id="{8A2E47AE-9432-BEAA-7F70-1B04AA348879}"/>
              </a:ext>
            </a:extLst>
          </p:cNvPr>
          <p:cNvSpPr>
            <a:spLocks noGrp="1"/>
          </p:cNvSpPr>
          <p:nvPr>
            <p:ph idx="1"/>
          </p:nvPr>
        </p:nvSpPr>
        <p:spPr/>
        <p:txBody>
          <a:bodyPr>
            <a:normAutofit fontScale="85000" lnSpcReduction="20000"/>
          </a:bodyPr>
          <a:lstStyle/>
          <a:p>
            <a:r>
              <a:rPr lang="en-US" dirty="0"/>
              <a:t>Documenting that a review has occurred – </a:t>
            </a:r>
            <a:r>
              <a:rPr lang="en-US" dirty="0">
                <a:solidFill>
                  <a:schemeClr val="tx2">
                    <a:lumMod val="75000"/>
                    <a:lumOff val="25000"/>
                  </a:schemeClr>
                </a:solidFill>
              </a:rPr>
              <a:t>currently documented via sheets to allow for updates/tracking in real time, but it might be best to transfer data to a form once all complete for stability</a:t>
            </a:r>
          </a:p>
          <a:p>
            <a:pPr lvl="1"/>
            <a:r>
              <a:rPr lang="en-US" dirty="0"/>
              <a:t>Consider rubrics or using your curriculum management system to document a review – </a:t>
            </a:r>
            <a:r>
              <a:rPr lang="en-US" dirty="0">
                <a:solidFill>
                  <a:schemeClr val="tx2">
                    <a:lumMod val="75000"/>
                    <a:lumOff val="25000"/>
                  </a:schemeClr>
                </a:solidFill>
              </a:rPr>
              <a:t>currently we have the equity process guide, this may be built into Coursedog in some way</a:t>
            </a:r>
          </a:p>
          <a:p>
            <a:pPr lvl="1"/>
            <a:r>
              <a:rPr lang="en-US" dirty="0"/>
              <a:t>Consistency matters for implementation and to achieve goals of equitable and accessible curriculum</a:t>
            </a:r>
            <a:endParaRPr lang="en-US" b="1" dirty="0">
              <a:solidFill>
                <a:srgbClr val="0070C0"/>
              </a:solidFill>
            </a:endParaRPr>
          </a:p>
          <a:p>
            <a:r>
              <a:rPr lang="en-US" dirty="0"/>
              <a:t>Professional development for your curriculum committee and faculty</a:t>
            </a:r>
          </a:p>
          <a:p>
            <a:pPr marL="0" indent="0">
              <a:buNone/>
            </a:pPr>
            <a:r>
              <a:rPr lang="en-US" dirty="0"/>
              <a:t>curriculum developers - </a:t>
            </a:r>
            <a:r>
              <a:rPr lang="en-US" dirty="0">
                <a:solidFill>
                  <a:schemeClr val="tx2">
                    <a:lumMod val="75000"/>
                    <a:lumOff val="25000"/>
                  </a:schemeClr>
                </a:solidFill>
              </a:rPr>
              <a:t>cracking the COR code will run annually</a:t>
            </a:r>
          </a:p>
          <a:p>
            <a:pPr lvl="1"/>
            <a:r>
              <a:rPr lang="en-US" dirty="0"/>
              <a:t>ASCCC Curriculum Institute 15-18 July 2026 in Sacramento</a:t>
            </a:r>
          </a:p>
          <a:p>
            <a:pPr lvl="1"/>
            <a:r>
              <a:rPr lang="en-US" dirty="0"/>
              <a:t>ASCCC is here to help faculty and colleges. Work with your local academic senate president to schedule a visit.</a:t>
            </a:r>
          </a:p>
          <a:p>
            <a:pPr lvl="1"/>
            <a:r>
              <a:rPr lang="en-US" dirty="0"/>
              <a:t>Questions can be sent to info@asccc.org</a:t>
            </a:r>
          </a:p>
          <a:p>
            <a:r>
              <a:rPr lang="en-US" dirty="0"/>
              <a:t>More on Universal Design for Learning follows</a:t>
            </a:r>
          </a:p>
          <a:p>
            <a:pPr marL="0" indent="0">
              <a:buNone/>
            </a:pPr>
            <a:endParaRPr lang="en-US" dirty="0"/>
          </a:p>
        </p:txBody>
      </p:sp>
    </p:spTree>
    <p:extLst>
      <p:ext uri="{BB962C8B-B14F-4D97-AF65-F5344CB8AC3E}">
        <p14:creationId xmlns:p14="http://schemas.microsoft.com/office/powerpoint/2010/main" val="3075585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6F28B-73F2-5D4A-94CF-CCCA21E32B82}"/>
              </a:ext>
            </a:extLst>
          </p:cNvPr>
          <p:cNvSpPr>
            <a:spLocks noGrp="1"/>
          </p:cNvSpPr>
          <p:nvPr>
            <p:ph type="title"/>
          </p:nvPr>
        </p:nvSpPr>
        <p:spPr/>
        <p:txBody>
          <a:bodyPr/>
          <a:lstStyle/>
          <a:p>
            <a:r>
              <a:rPr lang="en-US" dirty="0"/>
              <a:t>Universal Design for Learning: An Overview</a:t>
            </a:r>
          </a:p>
        </p:txBody>
      </p:sp>
      <p:sp>
        <p:nvSpPr>
          <p:cNvPr id="4" name="TextBox 3">
            <a:extLst>
              <a:ext uri="{FF2B5EF4-FFF2-40B4-BE49-F238E27FC236}">
                <a16:creationId xmlns:a16="http://schemas.microsoft.com/office/drawing/2014/main" id="{8C680DA1-7334-17C2-1024-306219D8AEB5}"/>
              </a:ext>
            </a:extLst>
          </p:cNvPr>
          <p:cNvSpPr txBox="1"/>
          <p:nvPr/>
        </p:nvSpPr>
        <p:spPr>
          <a:xfrm>
            <a:off x="4897242" y="2044162"/>
            <a:ext cx="2462563" cy="707886"/>
          </a:xfrm>
          <a:prstGeom prst="rect">
            <a:avLst/>
          </a:prstGeom>
          <a:solidFill>
            <a:schemeClr val="accent3">
              <a:lumMod val="20000"/>
              <a:lumOff val="80000"/>
            </a:schemeClr>
          </a:solidFill>
        </p:spPr>
        <p:txBody>
          <a:bodyPr wrap="square" rtlCol="0">
            <a:spAutoFit/>
          </a:bodyPr>
          <a:lstStyle/>
          <a:p>
            <a:pPr algn="ctr"/>
            <a:r>
              <a:rPr lang="en-US" sz="2000" b="1" dirty="0"/>
              <a:t>Multiple Means of Engagement</a:t>
            </a:r>
          </a:p>
        </p:txBody>
      </p:sp>
      <p:sp>
        <p:nvSpPr>
          <p:cNvPr id="5" name="TextBox 4">
            <a:extLst>
              <a:ext uri="{FF2B5EF4-FFF2-40B4-BE49-F238E27FC236}">
                <a16:creationId xmlns:a16="http://schemas.microsoft.com/office/drawing/2014/main" id="{30C0D1C7-964A-EA0A-0174-C7EDE164C486}"/>
              </a:ext>
            </a:extLst>
          </p:cNvPr>
          <p:cNvSpPr txBox="1"/>
          <p:nvPr/>
        </p:nvSpPr>
        <p:spPr>
          <a:xfrm>
            <a:off x="4924191" y="3640425"/>
            <a:ext cx="2462564" cy="707886"/>
          </a:xfrm>
          <a:prstGeom prst="rect">
            <a:avLst/>
          </a:prstGeom>
          <a:solidFill>
            <a:schemeClr val="accent5">
              <a:lumMod val="20000"/>
              <a:lumOff val="80000"/>
            </a:schemeClr>
          </a:solidFill>
        </p:spPr>
        <p:txBody>
          <a:bodyPr wrap="square" rtlCol="0">
            <a:spAutoFit/>
          </a:bodyPr>
          <a:lstStyle/>
          <a:p>
            <a:pPr algn="ctr"/>
            <a:r>
              <a:rPr lang="en-US" sz="2000" b="1" dirty="0"/>
              <a:t>Multiple Means of Representation</a:t>
            </a:r>
          </a:p>
        </p:txBody>
      </p:sp>
      <p:sp>
        <p:nvSpPr>
          <p:cNvPr id="6" name="TextBox 5">
            <a:extLst>
              <a:ext uri="{FF2B5EF4-FFF2-40B4-BE49-F238E27FC236}">
                <a16:creationId xmlns:a16="http://schemas.microsoft.com/office/drawing/2014/main" id="{0C97B3BB-454A-A26A-2A6B-6BBB5111064B}"/>
              </a:ext>
            </a:extLst>
          </p:cNvPr>
          <p:cNvSpPr txBox="1"/>
          <p:nvPr/>
        </p:nvSpPr>
        <p:spPr>
          <a:xfrm>
            <a:off x="4951141" y="5082800"/>
            <a:ext cx="2408664" cy="1015663"/>
          </a:xfrm>
          <a:prstGeom prst="rect">
            <a:avLst/>
          </a:prstGeom>
          <a:solidFill>
            <a:schemeClr val="accent4">
              <a:lumMod val="20000"/>
              <a:lumOff val="80000"/>
            </a:schemeClr>
          </a:solidFill>
        </p:spPr>
        <p:txBody>
          <a:bodyPr wrap="square" rtlCol="0">
            <a:spAutoFit/>
          </a:bodyPr>
          <a:lstStyle/>
          <a:p>
            <a:pPr algn="ctr"/>
            <a:r>
              <a:rPr lang="en-US" sz="2000" b="1" dirty="0"/>
              <a:t>Multiple Means of Action &amp; Expression</a:t>
            </a:r>
          </a:p>
        </p:txBody>
      </p:sp>
      <p:sp>
        <p:nvSpPr>
          <p:cNvPr id="7" name="TextBox 6">
            <a:extLst>
              <a:ext uri="{FF2B5EF4-FFF2-40B4-BE49-F238E27FC236}">
                <a16:creationId xmlns:a16="http://schemas.microsoft.com/office/drawing/2014/main" id="{DCADA114-F895-D3E7-82B1-CC151F5514CB}"/>
              </a:ext>
            </a:extLst>
          </p:cNvPr>
          <p:cNvSpPr txBox="1"/>
          <p:nvPr/>
        </p:nvSpPr>
        <p:spPr>
          <a:xfrm>
            <a:off x="8028878" y="3332648"/>
            <a:ext cx="3815581" cy="1323439"/>
          </a:xfrm>
          <a:prstGeom prst="rect">
            <a:avLst/>
          </a:prstGeom>
          <a:solidFill>
            <a:srgbClr val="FFFF00"/>
          </a:solidFill>
        </p:spPr>
        <p:txBody>
          <a:bodyPr wrap="square" rtlCol="0">
            <a:spAutoFit/>
          </a:bodyPr>
          <a:lstStyle/>
          <a:p>
            <a:pPr algn="ctr"/>
            <a:r>
              <a:rPr lang="en-US" sz="2000" b="1" dirty="0"/>
              <a:t>Learner Agency</a:t>
            </a:r>
          </a:p>
          <a:p>
            <a:pPr marL="285750" indent="-285750" algn="ctr">
              <a:buFont typeface="Arial" panose="020B0604020202020204" pitchFamily="34" charset="0"/>
              <a:buChar char="•"/>
            </a:pPr>
            <a:r>
              <a:rPr lang="en-US" sz="2000" b="1" dirty="0"/>
              <a:t>Purposeful &amp; Reflective</a:t>
            </a:r>
          </a:p>
          <a:p>
            <a:pPr marL="285750" indent="-285750" algn="ctr">
              <a:buFont typeface="Arial" panose="020B0604020202020204" pitchFamily="34" charset="0"/>
              <a:buChar char="•"/>
            </a:pPr>
            <a:r>
              <a:rPr lang="en-US" sz="2000" b="1" dirty="0"/>
              <a:t>Resourceful &amp; Authentic</a:t>
            </a:r>
          </a:p>
          <a:p>
            <a:pPr marL="285750" indent="-285750" algn="ctr">
              <a:buFont typeface="Arial" panose="020B0604020202020204" pitchFamily="34" charset="0"/>
              <a:buChar char="•"/>
            </a:pPr>
            <a:r>
              <a:rPr lang="en-US" sz="2000" b="1" dirty="0"/>
              <a:t>Strategic &amp; Action-Oriented</a:t>
            </a:r>
          </a:p>
        </p:txBody>
      </p:sp>
      <p:sp>
        <p:nvSpPr>
          <p:cNvPr id="8" name="TextBox 7">
            <a:extLst>
              <a:ext uri="{FF2B5EF4-FFF2-40B4-BE49-F238E27FC236}">
                <a16:creationId xmlns:a16="http://schemas.microsoft.com/office/drawing/2014/main" id="{A55D1F54-5CEF-E6F2-DAA7-5236C1B9F788}"/>
              </a:ext>
            </a:extLst>
          </p:cNvPr>
          <p:cNvSpPr txBox="1"/>
          <p:nvPr/>
        </p:nvSpPr>
        <p:spPr>
          <a:xfrm>
            <a:off x="577999" y="3486537"/>
            <a:ext cx="4014440" cy="1015663"/>
          </a:xfrm>
          <a:prstGeom prst="rect">
            <a:avLst/>
          </a:prstGeom>
          <a:solidFill>
            <a:schemeClr val="accent5">
              <a:lumMod val="20000"/>
              <a:lumOff val="80000"/>
            </a:schemeClr>
          </a:solidFill>
        </p:spPr>
        <p:txBody>
          <a:bodyPr wrap="square" rtlCol="0">
            <a:spAutoFit/>
          </a:bodyPr>
          <a:lstStyle/>
          <a:p>
            <a:pPr algn="ctr"/>
            <a:r>
              <a:rPr lang="en-US" sz="2000" b="1" dirty="0"/>
              <a:t>Perception</a:t>
            </a:r>
          </a:p>
          <a:p>
            <a:pPr algn="ctr"/>
            <a:r>
              <a:rPr lang="en-US" sz="2000" b="1" dirty="0"/>
              <a:t>Language &amp; Symbols</a:t>
            </a:r>
          </a:p>
          <a:p>
            <a:pPr algn="ctr"/>
            <a:r>
              <a:rPr lang="en-US" sz="2000" b="1" dirty="0"/>
              <a:t>Building Knowledge</a:t>
            </a:r>
          </a:p>
        </p:txBody>
      </p:sp>
      <p:sp>
        <p:nvSpPr>
          <p:cNvPr id="9" name="TextBox 8">
            <a:extLst>
              <a:ext uri="{FF2B5EF4-FFF2-40B4-BE49-F238E27FC236}">
                <a16:creationId xmlns:a16="http://schemas.microsoft.com/office/drawing/2014/main" id="{D4CD438A-DF21-3379-28F3-293CE8FE8649}"/>
              </a:ext>
            </a:extLst>
          </p:cNvPr>
          <p:cNvSpPr txBox="1"/>
          <p:nvPr/>
        </p:nvSpPr>
        <p:spPr>
          <a:xfrm>
            <a:off x="577999" y="5082800"/>
            <a:ext cx="4014440" cy="1015663"/>
          </a:xfrm>
          <a:prstGeom prst="rect">
            <a:avLst/>
          </a:prstGeom>
          <a:solidFill>
            <a:schemeClr val="accent1">
              <a:lumMod val="20000"/>
              <a:lumOff val="80000"/>
            </a:schemeClr>
          </a:solidFill>
        </p:spPr>
        <p:txBody>
          <a:bodyPr wrap="square" rtlCol="0">
            <a:spAutoFit/>
          </a:bodyPr>
          <a:lstStyle/>
          <a:p>
            <a:pPr algn="ctr"/>
            <a:r>
              <a:rPr lang="en-US" sz="2000" b="1" dirty="0"/>
              <a:t>Interaction</a:t>
            </a:r>
          </a:p>
          <a:p>
            <a:pPr algn="ctr"/>
            <a:r>
              <a:rPr lang="en-US" sz="2000" b="1" dirty="0"/>
              <a:t>Expression &amp; Communication</a:t>
            </a:r>
          </a:p>
          <a:p>
            <a:pPr algn="ctr"/>
            <a:r>
              <a:rPr lang="en-US" sz="2000" b="1" dirty="0"/>
              <a:t>Strategy Development</a:t>
            </a:r>
          </a:p>
        </p:txBody>
      </p:sp>
      <p:sp>
        <p:nvSpPr>
          <p:cNvPr id="12" name="TextBox 11">
            <a:extLst>
              <a:ext uri="{FF2B5EF4-FFF2-40B4-BE49-F238E27FC236}">
                <a16:creationId xmlns:a16="http://schemas.microsoft.com/office/drawing/2014/main" id="{02751477-C936-9FB1-86E3-7E4860E8B361}"/>
              </a:ext>
            </a:extLst>
          </p:cNvPr>
          <p:cNvSpPr txBox="1"/>
          <p:nvPr/>
        </p:nvSpPr>
        <p:spPr>
          <a:xfrm>
            <a:off x="577999" y="1890274"/>
            <a:ext cx="4014440" cy="1015663"/>
          </a:xfrm>
          <a:prstGeom prst="rect">
            <a:avLst/>
          </a:prstGeom>
          <a:solidFill>
            <a:schemeClr val="accent3">
              <a:lumMod val="20000"/>
              <a:lumOff val="80000"/>
            </a:schemeClr>
          </a:solidFill>
        </p:spPr>
        <p:txBody>
          <a:bodyPr wrap="square" rtlCol="0">
            <a:spAutoFit/>
          </a:bodyPr>
          <a:lstStyle/>
          <a:p>
            <a:pPr algn="ctr"/>
            <a:r>
              <a:rPr lang="en-US" sz="2000" b="1" dirty="0"/>
              <a:t>Welcoming interests &amp; identities</a:t>
            </a:r>
          </a:p>
          <a:p>
            <a:pPr algn="ctr"/>
            <a:r>
              <a:rPr lang="en-US" sz="2000" b="1" dirty="0"/>
              <a:t>Sustaining effort &amp; persistence</a:t>
            </a:r>
          </a:p>
          <a:p>
            <a:pPr algn="ctr"/>
            <a:r>
              <a:rPr lang="en-US" sz="2000" b="1" dirty="0"/>
              <a:t>Emotional capacity </a:t>
            </a:r>
          </a:p>
        </p:txBody>
      </p:sp>
      <p:cxnSp>
        <p:nvCxnSpPr>
          <p:cNvPr id="14" name="Straight Arrow Connector 13" descr="Diagram overview of universal design for learning">
            <a:extLst>
              <a:ext uri="{FF2B5EF4-FFF2-40B4-BE49-F238E27FC236}">
                <a16:creationId xmlns:a16="http://schemas.microsoft.com/office/drawing/2014/main" id="{17686027-FD92-4974-0AB1-A1981CDC47A1}"/>
              </a:ext>
            </a:extLst>
          </p:cNvPr>
          <p:cNvCxnSpPr>
            <a:cxnSpLocks/>
          </p:cNvCxnSpPr>
          <p:nvPr/>
        </p:nvCxnSpPr>
        <p:spPr>
          <a:xfrm>
            <a:off x="7458499" y="2401081"/>
            <a:ext cx="847493" cy="7019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Straight Arrow Connector 14">
            <a:extLst>
              <a:ext uri="{FF2B5EF4-FFF2-40B4-BE49-F238E27FC236}">
                <a16:creationId xmlns:a16="http://schemas.microsoft.com/office/drawing/2014/main" id="{34037054-4032-DC80-3901-9E8B1D130483}"/>
              </a:ext>
              <a:ext uri="{C183D7F6-B498-43B3-948B-1728B52AA6E4}">
                <adec:decorative xmlns:adec="http://schemas.microsoft.com/office/drawing/2017/decorative" val="1"/>
              </a:ext>
            </a:extLst>
          </p:cNvPr>
          <p:cNvCxnSpPr>
            <a:cxnSpLocks/>
          </p:cNvCxnSpPr>
          <p:nvPr/>
        </p:nvCxnSpPr>
        <p:spPr>
          <a:xfrm flipV="1">
            <a:off x="7458499" y="4885720"/>
            <a:ext cx="847493" cy="86177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a16="http://schemas.microsoft.com/office/drawing/2014/main" id="{20DB515A-0425-1AD6-7EDD-BA7BE0141D97}"/>
              </a:ext>
              <a:ext uri="{C183D7F6-B498-43B3-948B-1728B52AA6E4}">
                <adec:decorative xmlns:adec="http://schemas.microsoft.com/office/drawing/2017/decorative" val="1"/>
              </a:ext>
            </a:extLst>
          </p:cNvPr>
          <p:cNvCxnSpPr>
            <a:cxnSpLocks/>
          </p:cNvCxnSpPr>
          <p:nvPr/>
        </p:nvCxnSpPr>
        <p:spPr>
          <a:xfrm flipV="1">
            <a:off x="7422627" y="4008901"/>
            <a:ext cx="570379" cy="297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6591D8D9-393E-ABDC-BFAC-86E48AAC7D04}"/>
              </a:ext>
              <a:ext uri="{C183D7F6-B498-43B3-948B-1728B52AA6E4}">
                <adec:decorative xmlns:adec="http://schemas.microsoft.com/office/drawing/2017/decorative" val="1"/>
              </a:ext>
            </a:extLst>
          </p:cNvPr>
          <p:cNvCxnSpPr>
            <a:cxnSpLocks/>
            <a:endCxn id="4" idx="1"/>
          </p:cNvCxnSpPr>
          <p:nvPr/>
        </p:nvCxnSpPr>
        <p:spPr>
          <a:xfrm>
            <a:off x="4527394" y="2143335"/>
            <a:ext cx="369848" cy="25477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80116373-B2FC-39F8-13BF-B9D0790CCA4C}"/>
              </a:ext>
              <a:ext uri="{C183D7F6-B498-43B3-948B-1728B52AA6E4}">
                <adec:decorative xmlns:adec="http://schemas.microsoft.com/office/drawing/2017/decorative" val="1"/>
              </a:ext>
            </a:extLst>
          </p:cNvPr>
          <p:cNvCxnSpPr>
            <a:cxnSpLocks/>
            <a:endCxn id="5" idx="1"/>
          </p:cNvCxnSpPr>
          <p:nvPr/>
        </p:nvCxnSpPr>
        <p:spPr>
          <a:xfrm>
            <a:off x="3336969" y="3689716"/>
            <a:ext cx="1587222" cy="30465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66E2BA76-40D3-3568-7F93-19B9A125DC79}"/>
              </a:ext>
              <a:ext uri="{C183D7F6-B498-43B3-948B-1728B52AA6E4}">
                <adec:decorative xmlns:adec="http://schemas.microsoft.com/office/drawing/2017/decorative" val="1"/>
              </a:ext>
            </a:extLst>
          </p:cNvPr>
          <p:cNvCxnSpPr>
            <a:cxnSpLocks/>
            <a:endCxn id="5" idx="1"/>
          </p:cNvCxnSpPr>
          <p:nvPr/>
        </p:nvCxnSpPr>
        <p:spPr>
          <a:xfrm flipV="1">
            <a:off x="3834700" y="3994368"/>
            <a:ext cx="1089491" cy="33494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D8BC3B3E-32E4-181E-9819-A6AE3FCCD86D}"/>
              </a:ext>
              <a:ext uri="{C183D7F6-B498-43B3-948B-1728B52AA6E4}">
                <adec:decorative xmlns:adec="http://schemas.microsoft.com/office/drawing/2017/decorative" val="1"/>
              </a:ext>
            </a:extLst>
          </p:cNvPr>
          <p:cNvCxnSpPr>
            <a:cxnSpLocks/>
            <a:endCxn id="5" idx="1"/>
          </p:cNvCxnSpPr>
          <p:nvPr/>
        </p:nvCxnSpPr>
        <p:spPr>
          <a:xfrm flipV="1">
            <a:off x="3857596" y="3994368"/>
            <a:ext cx="1066595" cy="1453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388516A6-A990-721C-EB9F-F3022A4ECB20}"/>
              </a:ext>
              <a:ext uri="{C183D7F6-B498-43B3-948B-1728B52AA6E4}">
                <adec:decorative xmlns:adec="http://schemas.microsoft.com/office/drawing/2017/decorative" val="1"/>
              </a:ext>
            </a:extLst>
          </p:cNvPr>
          <p:cNvCxnSpPr>
            <a:cxnSpLocks/>
            <a:endCxn id="4" idx="1"/>
          </p:cNvCxnSpPr>
          <p:nvPr/>
        </p:nvCxnSpPr>
        <p:spPr>
          <a:xfrm flipV="1">
            <a:off x="3776591" y="2398105"/>
            <a:ext cx="1120651" cy="32430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a16="http://schemas.microsoft.com/office/drawing/2014/main" id="{EC69D11B-2625-191B-0B6E-13EF410016C7}"/>
              </a:ext>
              <a:ext uri="{C183D7F6-B498-43B3-948B-1728B52AA6E4}">
                <adec:decorative xmlns:adec="http://schemas.microsoft.com/office/drawing/2017/decorative" val="1"/>
              </a:ext>
            </a:extLst>
          </p:cNvPr>
          <p:cNvCxnSpPr>
            <a:cxnSpLocks/>
            <a:endCxn id="4" idx="1"/>
          </p:cNvCxnSpPr>
          <p:nvPr/>
        </p:nvCxnSpPr>
        <p:spPr>
          <a:xfrm flipV="1">
            <a:off x="4417694" y="2398105"/>
            <a:ext cx="479548" cy="2707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26641BAC-1E08-68C9-925B-EB5A7C0FAD41}"/>
              </a:ext>
              <a:ext uri="{C183D7F6-B498-43B3-948B-1728B52AA6E4}">
                <adec:decorative xmlns:adec="http://schemas.microsoft.com/office/drawing/2017/decorative" val="1"/>
              </a:ext>
            </a:extLst>
          </p:cNvPr>
          <p:cNvCxnSpPr>
            <a:cxnSpLocks/>
            <a:endCxn id="6" idx="1"/>
          </p:cNvCxnSpPr>
          <p:nvPr/>
        </p:nvCxnSpPr>
        <p:spPr>
          <a:xfrm>
            <a:off x="3274891" y="5298671"/>
            <a:ext cx="1676250" cy="29196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5E279983-C4DB-FF71-D413-D36877BF84DF}"/>
              </a:ext>
              <a:ext uri="{C183D7F6-B498-43B3-948B-1728B52AA6E4}">
                <adec:decorative xmlns:adec="http://schemas.microsoft.com/office/drawing/2017/decorative" val="1"/>
              </a:ext>
            </a:extLst>
          </p:cNvPr>
          <p:cNvCxnSpPr>
            <a:cxnSpLocks/>
            <a:endCxn id="6" idx="1"/>
          </p:cNvCxnSpPr>
          <p:nvPr/>
        </p:nvCxnSpPr>
        <p:spPr>
          <a:xfrm flipV="1">
            <a:off x="4336916" y="5590632"/>
            <a:ext cx="614225" cy="453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00DBBD03-1760-45AD-36B9-13CF32DD0365}"/>
              </a:ext>
              <a:ext uri="{C183D7F6-B498-43B3-948B-1728B52AA6E4}">
                <adec:decorative xmlns:adec="http://schemas.microsoft.com/office/drawing/2017/decorative" val="1"/>
              </a:ext>
            </a:extLst>
          </p:cNvPr>
          <p:cNvCxnSpPr>
            <a:cxnSpLocks/>
            <a:endCxn id="6" idx="1"/>
          </p:cNvCxnSpPr>
          <p:nvPr/>
        </p:nvCxnSpPr>
        <p:spPr>
          <a:xfrm flipV="1">
            <a:off x="3895358" y="5590632"/>
            <a:ext cx="1055783" cy="31008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56224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C8240-1B7B-9F20-117A-E13D68C32D2B}"/>
              </a:ext>
            </a:extLst>
          </p:cNvPr>
          <p:cNvSpPr>
            <a:spLocks noGrp="1"/>
          </p:cNvSpPr>
          <p:nvPr>
            <p:ph type="title"/>
          </p:nvPr>
        </p:nvSpPr>
        <p:spPr>
          <a:xfrm>
            <a:off x="109960" y="2631726"/>
            <a:ext cx="5091896" cy="1232181"/>
          </a:xfrm>
        </p:spPr>
        <p:txBody>
          <a:bodyPr>
            <a:normAutofit fontScale="90000"/>
          </a:bodyPr>
          <a:lstStyle/>
          <a:p>
            <a:r>
              <a:rPr lang="en-US" dirty="0"/>
              <a:t>From Title 5 to Practice:</a:t>
            </a:r>
            <a:br>
              <a:rPr lang="en-US" dirty="0"/>
            </a:br>
            <a:r>
              <a:rPr lang="en-US" dirty="0"/>
              <a:t>Designing for Access</a:t>
            </a:r>
          </a:p>
        </p:txBody>
      </p:sp>
      <p:graphicFrame>
        <p:nvGraphicFramePr>
          <p:cNvPr id="4" name="Table 3">
            <a:extLst>
              <a:ext uri="{FF2B5EF4-FFF2-40B4-BE49-F238E27FC236}">
                <a16:creationId xmlns:a16="http://schemas.microsoft.com/office/drawing/2014/main" id="{5A2E9543-D06C-9E97-CECF-4C8B3901FEFE}"/>
              </a:ext>
            </a:extLst>
          </p:cNvPr>
          <p:cNvGraphicFramePr>
            <a:graphicFrameLocks noGrp="1"/>
          </p:cNvGraphicFramePr>
          <p:nvPr>
            <p:extLst>
              <p:ext uri="{D42A27DB-BD31-4B8C-83A1-F6EECF244321}">
                <p14:modId xmlns:p14="http://schemas.microsoft.com/office/powerpoint/2010/main" val="2643826161"/>
              </p:ext>
            </p:extLst>
          </p:nvPr>
        </p:nvGraphicFramePr>
        <p:xfrm>
          <a:off x="5590572" y="452953"/>
          <a:ext cx="6097286" cy="5889972"/>
        </p:xfrm>
        <a:graphic>
          <a:graphicData uri="http://schemas.openxmlformats.org/drawingml/2006/table">
            <a:tbl>
              <a:tblPr firstRow="1" bandRow="1">
                <a:tableStyleId>{5C22544A-7EE6-4342-B048-85BDC9FD1C3A}</a:tableStyleId>
              </a:tblPr>
              <a:tblGrid>
                <a:gridCol w="3048643">
                  <a:extLst>
                    <a:ext uri="{9D8B030D-6E8A-4147-A177-3AD203B41FA5}">
                      <a16:colId xmlns:a16="http://schemas.microsoft.com/office/drawing/2014/main" val="726617336"/>
                    </a:ext>
                  </a:extLst>
                </a:gridCol>
                <a:gridCol w="3048643">
                  <a:extLst>
                    <a:ext uri="{9D8B030D-6E8A-4147-A177-3AD203B41FA5}">
                      <a16:colId xmlns:a16="http://schemas.microsoft.com/office/drawing/2014/main" val="3716616008"/>
                    </a:ext>
                  </a:extLst>
                </a:gridCol>
              </a:tblGrid>
              <a:tr h="1472493">
                <a:tc>
                  <a:txBody>
                    <a:bodyPr/>
                    <a:lstStyle/>
                    <a:p>
                      <a:pPr algn="ctr"/>
                      <a:r>
                        <a:rPr lang="en-US" dirty="0">
                          <a:solidFill>
                            <a:schemeClr val="tx1"/>
                          </a:solidFill>
                        </a:rPr>
                        <a:t>UDL Domain</a:t>
                      </a:r>
                    </a:p>
                  </a:txBody>
                  <a:tcPr anchor="ctr">
                    <a:solidFill>
                      <a:schemeClr val="accent3">
                        <a:lumMod val="20000"/>
                        <a:lumOff val="80000"/>
                      </a:schemeClr>
                    </a:solidFill>
                  </a:tcPr>
                </a:tc>
                <a:tc>
                  <a:txBody>
                    <a:bodyPr/>
                    <a:lstStyle/>
                    <a:p>
                      <a:pPr algn="ctr"/>
                      <a:r>
                        <a:rPr lang="en-US" dirty="0">
                          <a:solidFill>
                            <a:schemeClr val="tx1"/>
                          </a:solidFill>
                        </a:rPr>
                        <a:t>Operational Focus</a:t>
                      </a:r>
                    </a:p>
                  </a:txBody>
                  <a:tcPr anchor="ctr">
                    <a:solidFill>
                      <a:schemeClr val="accent3">
                        <a:lumMod val="20000"/>
                        <a:lumOff val="80000"/>
                      </a:schemeClr>
                    </a:solidFill>
                  </a:tcPr>
                </a:tc>
                <a:extLst>
                  <a:ext uri="{0D108BD9-81ED-4DB2-BD59-A6C34878D82A}">
                    <a16:rowId xmlns:a16="http://schemas.microsoft.com/office/drawing/2014/main" val="1159194316"/>
                  </a:ext>
                </a:extLst>
              </a:tr>
              <a:tr h="1472493">
                <a:tc>
                  <a:txBody>
                    <a:bodyPr/>
                    <a:lstStyle/>
                    <a:p>
                      <a:pPr algn="ctr"/>
                      <a:r>
                        <a:rPr lang="en-US" dirty="0">
                          <a:solidFill>
                            <a:schemeClr val="tx1"/>
                          </a:solidFill>
                        </a:rPr>
                        <a:t>Multiple Means of Engagement</a:t>
                      </a:r>
                    </a:p>
                  </a:txBody>
                  <a:tcPr anchor="ctr">
                    <a:solidFill>
                      <a:schemeClr val="accent3">
                        <a:lumMod val="20000"/>
                        <a:lumOff val="80000"/>
                      </a:schemeClr>
                    </a:solidFill>
                  </a:tcPr>
                </a:tc>
                <a:tc>
                  <a:txBody>
                    <a:bodyPr/>
                    <a:lstStyle/>
                    <a:p>
                      <a:pPr algn="ctr"/>
                      <a:r>
                        <a:rPr lang="en-US" dirty="0">
                          <a:solidFill>
                            <a:schemeClr val="tx1"/>
                          </a:solidFill>
                        </a:rPr>
                        <a:t>Access to Participation</a:t>
                      </a:r>
                    </a:p>
                  </a:txBody>
                  <a:tcPr anchor="ctr">
                    <a:solidFill>
                      <a:schemeClr val="accent3">
                        <a:lumMod val="20000"/>
                        <a:lumOff val="80000"/>
                      </a:schemeClr>
                    </a:solidFill>
                  </a:tcPr>
                </a:tc>
                <a:extLst>
                  <a:ext uri="{0D108BD9-81ED-4DB2-BD59-A6C34878D82A}">
                    <a16:rowId xmlns:a16="http://schemas.microsoft.com/office/drawing/2014/main" val="4182415388"/>
                  </a:ext>
                </a:extLst>
              </a:tr>
              <a:tr h="1472493">
                <a:tc>
                  <a:txBody>
                    <a:bodyPr/>
                    <a:lstStyle/>
                    <a:p>
                      <a:pPr algn="ctr"/>
                      <a:r>
                        <a:rPr lang="en-US" dirty="0">
                          <a:solidFill>
                            <a:schemeClr val="tx1"/>
                          </a:solidFill>
                        </a:rPr>
                        <a:t>Multiple Means of Representation</a:t>
                      </a:r>
                    </a:p>
                  </a:txBody>
                  <a:tcPr anchor="ctr">
                    <a:solidFill>
                      <a:schemeClr val="accent5">
                        <a:lumMod val="20000"/>
                        <a:lumOff val="80000"/>
                      </a:schemeClr>
                    </a:solidFill>
                  </a:tcPr>
                </a:tc>
                <a:tc>
                  <a:txBody>
                    <a:bodyPr/>
                    <a:lstStyle/>
                    <a:p>
                      <a:pPr algn="ctr"/>
                      <a:r>
                        <a:rPr lang="en-US" dirty="0">
                          <a:solidFill>
                            <a:schemeClr val="tx1"/>
                          </a:solidFill>
                        </a:rPr>
                        <a:t>Access to Information</a:t>
                      </a:r>
                    </a:p>
                  </a:txBody>
                  <a:tcPr anchor="ctr">
                    <a:solidFill>
                      <a:schemeClr val="accent5">
                        <a:lumMod val="20000"/>
                        <a:lumOff val="80000"/>
                      </a:schemeClr>
                    </a:solidFill>
                  </a:tcPr>
                </a:tc>
                <a:extLst>
                  <a:ext uri="{0D108BD9-81ED-4DB2-BD59-A6C34878D82A}">
                    <a16:rowId xmlns:a16="http://schemas.microsoft.com/office/drawing/2014/main" val="1720805530"/>
                  </a:ext>
                </a:extLst>
              </a:tr>
              <a:tr h="1472493">
                <a:tc>
                  <a:txBody>
                    <a:bodyPr/>
                    <a:lstStyle/>
                    <a:p>
                      <a:pPr algn="ctr"/>
                      <a:r>
                        <a:rPr lang="en-US" dirty="0">
                          <a:solidFill>
                            <a:schemeClr val="tx1"/>
                          </a:solidFill>
                        </a:rPr>
                        <a:t>Multiple Means of Action &amp; Expression</a:t>
                      </a:r>
                    </a:p>
                  </a:txBody>
                  <a:tcPr anchor="ctr">
                    <a:solidFill>
                      <a:schemeClr val="tx2">
                        <a:lumMod val="10000"/>
                        <a:lumOff val="90000"/>
                      </a:schemeClr>
                    </a:solidFill>
                  </a:tcPr>
                </a:tc>
                <a:tc>
                  <a:txBody>
                    <a:bodyPr/>
                    <a:lstStyle/>
                    <a:p>
                      <a:pPr algn="ctr"/>
                      <a:r>
                        <a:rPr lang="en-US" dirty="0">
                          <a:solidFill>
                            <a:schemeClr val="tx1"/>
                          </a:solidFill>
                        </a:rPr>
                        <a:t>Access to Demonstrating Proficiency</a:t>
                      </a:r>
                    </a:p>
                  </a:txBody>
                  <a:tcPr anchor="ctr">
                    <a:solidFill>
                      <a:schemeClr val="tx2">
                        <a:lumMod val="10000"/>
                        <a:lumOff val="90000"/>
                      </a:schemeClr>
                    </a:solidFill>
                  </a:tcPr>
                </a:tc>
                <a:extLst>
                  <a:ext uri="{0D108BD9-81ED-4DB2-BD59-A6C34878D82A}">
                    <a16:rowId xmlns:a16="http://schemas.microsoft.com/office/drawing/2014/main" val="3560608201"/>
                  </a:ext>
                </a:extLst>
              </a:tr>
            </a:tbl>
          </a:graphicData>
        </a:graphic>
      </p:graphicFrame>
      <p:sp>
        <p:nvSpPr>
          <p:cNvPr id="6" name="TextBox 5">
            <a:extLst>
              <a:ext uri="{FF2B5EF4-FFF2-40B4-BE49-F238E27FC236}">
                <a16:creationId xmlns:a16="http://schemas.microsoft.com/office/drawing/2014/main" id="{B0CF86C3-CFE3-247F-730B-D1B3332A3F93}"/>
              </a:ext>
            </a:extLst>
          </p:cNvPr>
          <p:cNvSpPr txBox="1"/>
          <p:nvPr/>
        </p:nvSpPr>
        <p:spPr>
          <a:xfrm>
            <a:off x="313482" y="6158259"/>
            <a:ext cx="4684853" cy="369332"/>
          </a:xfrm>
          <a:prstGeom prst="rect">
            <a:avLst/>
          </a:prstGeom>
          <a:noFill/>
        </p:spPr>
        <p:txBody>
          <a:bodyPr wrap="square">
            <a:spAutoFit/>
          </a:bodyPr>
          <a:lstStyle/>
          <a:p>
            <a:pPr>
              <a:buNone/>
            </a:pPr>
            <a:r>
              <a:rPr lang="en-US" dirty="0">
                <a:solidFill>
                  <a:srgbClr val="575E5C"/>
                </a:solidFill>
                <a:effectLst/>
                <a:latin typeface="Helvetica" pitchFamily="2" charset="0"/>
              </a:rPr>
              <a:t>(Branch, 2017; CAST, 224; Wagner, 2011)</a:t>
            </a:r>
          </a:p>
        </p:txBody>
      </p:sp>
    </p:spTree>
    <p:extLst>
      <p:ext uri="{BB962C8B-B14F-4D97-AF65-F5344CB8AC3E}">
        <p14:creationId xmlns:p14="http://schemas.microsoft.com/office/powerpoint/2010/main" val="42161640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CF6A3D0999854399D06FE59F65FBA4" ma:contentTypeVersion="11" ma:contentTypeDescription="Create a new document." ma:contentTypeScope="" ma:versionID="5469fad048cedaefb3587004f78932e1">
  <xsd:schema xmlns:xsd="http://www.w3.org/2001/XMLSchema" xmlns:xs="http://www.w3.org/2001/XMLSchema" xmlns:p="http://schemas.microsoft.com/office/2006/metadata/properties" xmlns:ns2="367c6548-4ed5-4e75-8582-405d468998ca" xmlns:ns3="5e6107fb-0b7d-4ecd-b3fe-a14f650cdcb0" targetNamespace="http://schemas.microsoft.com/office/2006/metadata/properties" ma:root="true" ma:fieldsID="057163935e76cc863319e3c9f4ba3b13" ns2:_="" ns3:_="">
    <xsd:import namespace="367c6548-4ed5-4e75-8582-405d468998ca"/>
    <xsd:import namespace="5e6107fb-0b7d-4ecd-b3fe-a14f650cdcb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7c6548-4ed5-4e75-8582-405d468998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dd04142-adb5-47a2-b175-e583a05d102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e6107fb-0b7d-4ecd-b3fe-a14f650cdcb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67d7def-a25e-4c75-9ee6-d7b4fd0fc065}" ma:internalName="TaxCatchAll" ma:showField="CatchAllData" ma:web="5e6107fb-0b7d-4ecd-b3fe-a14f650cdcb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67c6548-4ed5-4e75-8582-405d468998ca">
      <Terms xmlns="http://schemas.microsoft.com/office/infopath/2007/PartnerControls"/>
    </lcf76f155ced4ddcb4097134ff3c332f>
    <TaxCatchAll xmlns="5e6107fb-0b7d-4ecd-b3fe-a14f650cdcb0" xsi:nil="true"/>
  </documentManagement>
</p:properties>
</file>

<file path=customXml/itemProps1.xml><?xml version="1.0" encoding="utf-8"?>
<ds:datastoreItem xmlns:ds="http://schemas.openxmlformats.org/officeDocument/2006/customXml" ds:itemID="{AD46471E-EFC5-4DE5-ABB8-3A72B80582B4}"/>
</file>

<file path=customXml/itemProps2.xml><?xml version="1.0" encoding="utf-8"?>
<ds:datastoreItem xmlns:ds="http://schemas.openxmlformats.org/officeDocument/2006/customXml" ds:itemID="{2181C5CC-B918-4475-9F46-C06A017885D2}"/>
</file>

<file path=customXml/itemProps3.xml><?xml version="1.0" encoding="utf-8"?>
<ds:datastoreItem xmlns:ds="http://schemas.openxmlformats.org/officeDocument/2006/customXml" ds:itemID="{6F498637-9A49-4EF5-B90F-8EED1D546A6A}"/>
</file>

<file path=docProps/app.xml><?xml version="1.0" encoding="utf-8"?>
<Properties xmlns="http://schemas.openxmlformats.org/officeDocument/2006/extended-properties" xmlns:vt="http://schemas.openxmlformats.org/officeDocument/2006/docPropsVTypes">
  <Template/>
  <TotalTime>224</TotalTime>
  <Words>1419</Words>
  <Application>Microsoft Macintosh PowerPoint</Application>
  <PresentationFormat>Widescreen</PresentationFormat>
  <Paragraphs>173</Paragraphs>
  <Slides>14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Helvetica</vt:lpstr>
      <vt:lpstr>Office Theme</vt:lpstr>
      <vt:lpstr>Recap: Course Outline of Record Webinar</vt:lpstr>
      <vt:lpstr>Title 5 55001 Requirement</vt:lpstr>
      <vt:lpstr>Title 5 55001.5 Requirements</vt:lpstr>
      <vt:lpstr>CCCCO Memo ESS 25-66</vt:lpstr>
      <vt:lpstr>Developing a Procedure</vt:lpstr>
      <vt:lpstr>COR Elements in a Procedure</vt:lpstr>
      <vt:lpstr>Implementing Your Procedure</vt:lpstr>
      <vt:lpstr>Universal Design for Learning: An Overview</vt:lpstr>
      <vt:lpstr>From Title 5 to Practice: Designing for Access</vt:lpstr>
      <vt:lpstr>Operationalizing UDL in the COR (1 of 4)</vt:lpstr>
      <vt:lpstr>Operationalizing UDL in the COR (2 of 4)</vt:lpstr>
      <vt:lpstr>Operationalizing UDL in the COR (3 of4)</vt:lpstr>
      <vt:lpstr>Operationalizing UDL in the COR (4 of 4)</vt:lpstr>
      <vt:lpstr>UDL &amp; IDEAA Principles in Practice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Wilker</dc:creator>
  <cp:lastModifiedBy>Sarah Wilker</cp:lastModifiedBy>
  <cp:revision>1</cp:revision>
  <dcterms:created xsi:type="dcterms:W3CDTF">2026-04-07T19:12:43Z</dcterms:created>
  <dcterms:modified xsi:type="dcterms:W3CDTF">2026-04-07T22:59:14Z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0x01010091CF6A3D0999854399D06FE59F65FBA4</vt:lpwstr>
  </property>
</Properties>
</file>